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gif" ContentType="image/gif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6"/>
  </p:notesMasterIdLst>
  <p:sldIdLst>
    <p:sldId id="256" r:id="rId2"/>
    <p:sldId id="438" r:id="rId3"/>
    <p:sldId id="439" r:id="rId4"/>
    <p:sldId id="595" r:id="rId5"/>
    <p:sldId id="596" r:id="rId6"/>
    <p:sldId id="432" r:id="rId7"/>
    <p:sldId id="417" r:id="rId8"/>
    <p:sldId id="263" r:id="rId9"/>
    <p:sldId id="418" r:id="rId10"/>
    <p:sldId id="419" r:id="rId11"/>
    <p:sldId id="420" r:id="rId12"/>
    <p:sldId id="421" r:id="rId13"/>
    <p:sldId id="423" r:id="rId14"/>
    <p:sldId id="429" r:id="rId15"/>
    <p:sldId id="430" r:id="rId16"/>
    <p:sldId id="426" r:id="rId17"/>
    <p:sldId id="427" r:id="rId18"/>
    <p:sldId id="431" r:id="rId19"/>
    <p:sldId id="451" r:id="rId20"/>
    <p:sldId id="474" r:id="rId21"/>
    <p:sldId id="455" r:id="rId22"/>
    <p:sldId id="456" r:id="rId23"/>
    <p:sldId id="463" r:id="rId24"/>
    <p:sldId id="464" r:id="rId25"/>
    <p:sldId id="465" r:id="rId26"/>
    <p:sldId id="466" r:id="rId27"/>
    <p:sldId id="467" r:id="rId28"/>
    <p:sldId id="459" r:id="rId29"/>
    <p:sldId id="460" r:id="rId30"/>
    <p:sldId id="461" r:id="rId31"/>
    <p:sldId id="462" r:id="rId32"/>
    <p:sldId id="468" r:id="rId33"/>
    <p:sldId id="470" r:id="rId34"/>
    <p:sldId id="471" r:id="rId35"/>
    <p:sldId id="472" r:id="rId36"/>
    <p:sldId id="477" r:id="rId37"/>
    <p:sldId id="548" r:id="rId38"/>
    <p:sldId id="482" r:id="rId39"/>
    <p:sldId id="487" r:id="rId40"/>
    <p:sldId id="490" r:id="rId41"/>
    <p:sldId id="491" r:id="rId42"/>
    <p:sldId id="492" r:id="rId43"/>
    <p:sldId id="494" r:id="rId44"/>
    <p:sldId id="495" r:id="rId45"/>
    <p:sldId id="496" r:id="rId46"/>
    <p:sldId id="551" r:id="rId47"/>
    <p:sldId id="549" r:id="rId48"/>
    <p:sldId id="504" r:id="rId49"/>
    <p:sldId id="503" r:id="rId50"/>
    <p:sldId id="506" r:id="rId51"/>
    <p:sldId id="510" r:id="rId52"/>
    <p:sldId id="511" r:id="rId53"/>
    <p:sldId id="512" r:id="rId54"/>
    <p:sldId id="513" r:id="rId55"/>
    <p:sldId id="550" r:id="rId56"/>
    <p:sldId id="552" r:id="rId57"/>
    <p:sldId id="553" r:id="rId58"/>
    <p:sldId id="554" r:id="rId59"/>
    <p:sldId id="558" r:id="rId60"/>
    <p:sldId id="557" r:id="rId61"/>
    <p:sldId id="599" r:id="rId62"/>
    <p:sldId id="559" r:id="rId63"/>
    <p:sldId id="527" r:id="rId64"/>
    <p:sldId id="589" r:id="rId65"/>
    <p:sldId id="592" r:id="rId66"/>
    <p:sldId id="560" r:id="rId67"/>
    <p:sldId id="576" r:id="rId68"/>
    <p:sldId id="575" r:id="rId69"/>
    <p:sldId id="583" r:id="rId70"/>
    <p:sldId id="579" r:id="rId71"/>
    <p:sldId id="578" r:id="rId72"/>
    <p:sldId id="581" r:id="rId73"/>
    <p:sldId id="582" r:id="rId74"/>
    <p:sldId id="580" r:id="rId75"/>
    <p:sldId id="593" r:id="rId76"/>
    <p:sldId id="584" r:id="rId77"/>
    <p:sldId id="588" r:id="rId78"/>
    <p:sldId id="586" r:id="rId79"/>
    <p:sldId id="587" r:id="rId80"/>
    <p:sldId id="590" r:id="rId81"/>
    <p:sldId id="598" r:id="rId82"/>
    <p:sldId id="594" r:id="rId83"/>
    <p:sldId id="562" r:id="rId84"/>
    <p:sldId id="563" r:id="rId85"/>
    <p:sldId id="566" r:id="rId86"/>
    <p:sldId id="567" r:id="rId87"/>
    <p:sldId id="568" r:id="rId88"/>
    <p:sldId id="573" r:id="rId89"/>
    <p:sldId id="569" r:id="rId90"/>
    <p:sldId id="574" r:id="rId91"/>
    <p:sldId id="570" r:id="rId92"/>
    <p:sldId id="571" r:id="rId93"/>
    <p:sldId id="572" r:id="rId94"/>
    <p:sldId id="597" r:id="rId9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8ECF995-D51C-1648-846A-6A9ED8B4FB45}">
          <p14:sldIdLst>
            <p14:sldId id="256"/>
            <p14:sldId id="438"/>
            <p14:sldId id="439"/>
            <p14:sldId id="595"/>
            <p14:sldId id="596"/>
            <p14:sldId id="432"/>
            <p14:sldId id="417"/>
            <p14:sldId id="263"/>
            <p14:sldId id="418"/>
            <p14:sldId id="419"/>
            <p14:sldId id="420"/>
            <p14:sldId id="421"/>
            <p14:sldId id="423"/>
            <p14:sldId id="429"/>
            <p14:sldId id="430"/>
            <p14:sldId id="426"/>
            <p14:sldId id="427"/>
            <p14:sldId id="431"/>
            <p14:sldId id="451"/>
            <p14:sldId id="474"/>
            <p14:sldId id="455"/>
            <p14:sldId id="456"/>
            <p14:sldId id="463"/>
            <p14:sldId id="464"/>
            <p14:sldId id="465"/>
            <p14:sldId id="466"/>
            <p14:sldId id="467"/>
            <p14:sldId id="459"/>
            <p14:sldId id="460"/>
            <p14:sldId id="461"/>
            <p14:sldId id="462"/>
            <p14:sldId id="468"/>
            <p14:sldId id="470"/>
            <p14:sldId id="471"/>
            <p14:sldId id="472"/>
            <p14:sldId id="477"/>
          </p14:sldIdLst>
        </p14:section>
        <p14:section name="Untitled Section" id="{10EB6A01-35D2-FE46-BA1C-A843061B5C0B}">
          <p14:sldIdLst>
            <p14:sldId id="548"/>
            <p14:sldId id="482"/>
            <p14:sldId id="487"/>
            <p14:sldId id="490"/>
            <p14:sldId id="491"/>
            <p14:sldId id="492"/>
            <p14:sldId id="494"/>
            <p14:sldId id="495"/>
            <p14:sldId id="496"/>
            <p14:sldId id="551"/>
            <p14:sldId id="549"/>
            <p14:sldId id="504"/>
            <p14:sldId id="503"/>
            <p14:sldId id="506"/>
            <p14:sldId id="510"/>
            <p14:sldId id="511"/>
            <p14:sldId id="512"/>
            <p14:sldId id="513"/>
            <p14:sldId id="550"/>
            <p14:sldId id="552"/>
            <p14:sldId id="553"/>
            <p14:sldId id="554"/>
            <p14:sldId id="558"/>
            <p14:sldId id="557"/>
            <p14:sldId id="599"/>
            <p14:sldId id="559"/>
            <p14:sldId id="527"/>
            <p14:sldId id="589"/>
            <p14:sldId id="592"/>
            <p14:sldId id="560"/>
            <p14:sldId id="576"/>
            <p14:sldId id="575"/>
            <p14:sldId id="583"/>
            <p14:sldId id="579"/>
            <p14:sldId id="578"/>
            <p14:sldId id="581"/>
            <p14:sldId id="582"/>
            <p14:sldId id="580"/>
            <p14:sldId id="593"/>
            <p14:sldId id="584"/>
            <p14:sldId id="588"/>
            <p14:sldId id="586"/>
            <p14:sldId id="587"/>
            <p14:sldId id="590"/>
            <p14:sldId id="598"/>
            <p14:sldId id="594"/>
            <p14:sldId id="562"/>
            <p14:sldId id="563"/>
            <p14:sldId id="566"/>
            <p14:sldId id="567"/>
            <p14:sldId id="568"/>
            <p14:sldId id="573"/>
            <p14:sldId id="569"/>
            <p14:sldId id="574"/>
            <p14:sldId id="570"/>
            <p14:sldId id="571"/>
            <p14:sldId id="572"/>
            <p14:sldId id="5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yam Rasekh" initials="MR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85" autoAdjust="0"/>
    <p:restoredTop sz="94768" autoAdjust="0"/>
  </p:normalViewPr>
  <p:slideViewPr>
    <p:cSldViewPr snapToGrid="0" snapToObjects="1">
      <p:cViewPr>
        <p:scale>
          <a:sx n="70" d="100"/>
          <a:sy n="70" d="100"/>
        </p:scale>
        <p:origin x="1912" y="9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7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2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notesMaster" Target="notesMasters/notesMaster1.xml"/><Relationship Id="rId97" Type="http://schemas.openxmlformats.org/officeDocument/2006/relationships/commentAuthors" Target="commentAuthors.xml"/><Relationship Id="rId98" Type="http://schemas.openxmlformats.org/officeDocument/2006/relationships/presProps" Target="presProps.xml"/><Relationship Id="rId9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theme" Target="theme/theme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Relationship Id="rId2" Type="http://schemas.openxmlformats.org/officeDocument/2006/relationships/image" Target="../media/image101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4" Type="http://schemas.openxmlformats.org/officeDocument/2006/relationships/image" Target="../media/image106.wmf"/><Relationship Id="rId1" Type="http://schemas.openxmlformats.org/officeDocument/2006/relationships/image" Target="../media/image103.wmf"/><Relationship Id="rId2" Type="http://schemas.openxmlformats.org/officeDocument/2006/relationships/image" Target="../media/image104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4" Type="http://schemas.openxmlformats.org/officeDocument/2006/relationships/image" Target="../media/image111.wmf"/><Relationship Id="rId1" Type="http://schemas.openxmlformats.org/officeDocument/2006/relationships/image" Target="../media/image108.wmf"/><Relationship Id="rId2" Type="http://schemas.openxmlformats.org/officeDocument/2006/relationships/image" Target="../media/image109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wmf"/><Relationship Id="rId2" Type="http://schemas.openxmlformats.org/officeDocument/2006/relationships/image" Target="../media/image13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Relationship Id="rId2" Type="http://schemas.openxmlformats.org/officeDocument/2006/relationships/image" Target="../media/image51.emf"/><Relationship Id="rId3" Type="http://schemas.openxmlformats.org/officeDocument/2006/relationships/image" Target="../media/image52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4" Type="http://schemas.openxmlformats.org/officeDocument/2006/relationships/image" Target="../media/image61.wmf"/><Relationship Id="rId5" Type="http://schemas.openxmlformats.org/officeDocument/2006/relationships/image" Target="../media/image62.wmf"/><Relationship Id="rId6" Type="http://schemas.openxmlformats.org/officeDocument/2006/relationships/image" Target="../media/image63.wmf"/><Relationship Id="rId1" Type="http://schemas.openxmlformats.org/officeDocument/2006/relationships/image" Target="../media/image58.wmf"/><Relationship Id="rId2" Type="http://schemas.openxmlformats.org/officeDocument/2006/relationships/image" Target="../media/image5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4" Type="http://schemas.openxmlformats.org/officeDocument/2006/relationships/image" Target="../media/image69.wmf"/><Relationship Id="rId5" Type="http://schemas.openxmlformats.org/officeDocument/2006/relationships/image" Target="../media/image70.wmf"/><Relationship Id="rId6" Type="http://schemas.openxmlformats.org/officeDocument/2006/relationships/image" Target="../media/image71.wmf"/><Relationship Id="rId7" Type="http://schemas.openxmlformats.org/officeDocument/2006/relationships/image" Target="../media/image72.wmf"/><Relationship Id="rId8" Type="http://schemas.openxmlformats.org/officeDocument/2006/relationships/image" Target="../media/image73.wmf"/><Relationship Id="rId9" Type="http://schemas.openxmlformats.org/officeDocument/2006/relationships/image" Target="../media/image74.wmf"/><Relationship Id="rId10" Type="http://schemas.openxmlformats.org/officeDocument/2006/relationships/image" Target="../media/image75.wmf"/><Relationship Id="rId11" Type="http://schemas.openxmlformats.org/officeDocument/2006/relationships/image" Target="../media/image76.wmf"/><Relationship Id="rId1" Type="http://schemas.openxmlformats.org/officeDocument/2006/relationships/image" Target="../media/image66.wmf"/><Relationship Id="rId2" Type="http://schemas.openxmlformats.org/officeDocument/2006/relationships/image" Target="../media/image6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Relationship Id="rId2" Type="http://schemas.openxmlformats.org/officeDocument/2006/relationships/image" Target="../media/image78.wmf"/><Relationship Id="rId3" Type="http://schemas.openxmlformats.org/officeDocument/2006/relationships/image" Target="../media/image7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Relationship Id="rId2" Type="http://schemas.openxmlformats.org/officeDocument/2006/relationships/image" Target="../media/image81.wmf"/><Relationship Id="rId3" Type="http://schemas.openxmlformats.org/officeDocument/2006/relationships/image" Target="../media/image82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4" Type="http://schemas.openxmlformats.org/officeDocument/2006/relationships/image" Target="../media/image85.wmf"/><Relationship Id="rId5" Type="http://schemas.openxmlformats.org/officeDocument/2006/relationships/image" Target="../media/image86.wmf"/><Relationship Id="rId6" Type="http://schemas.openxmlformats.org/officeDocument/2006/relationships/image" Target="../media/image87.wmf"/><Relationship Id="rId1" Type="http://schemas.openxmlformats.org/officeDocument/2006/relationships/image" Target="../media/image83.wmf"/><Relationship Id="rId2" Type="http://schemas.openxmlformats.org/officeDocument/2006/relationships/image" Target="../media/image81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4" Type="http://schemas.openxmlformats.org/officeDocument/2006/relationships/image" Target="../media/image91.wmf"/><Relationship Id="rId5" Type="http://schemas.openxmlformats.org/officeDocument/2006/relationships/image" Target="../media/image92.wmf"/><Relationship Id="rId6" Type="http://schemas.openxmlformats.org/officeDocument/2006/relationships/image" Target="../media/image93.wmf"/><Relationship Id="rId7" Type="http://schemas.openxmlformats.org/officeDocument/2006/relationships/image" Target="../media/image94.emf"/><Relationship Id="rId1" Type="http://schemas.openxmlformats.org/officeDocument/2006/relationships/image" Target="../media/image88.wmf"/><Relationship Id="rId2" Type="http://schemas.openxmlformats.org/officeDocument/2006/relationships/image" Target="../media/image89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4" Type="http://schemas.openxmlformats.org/officeDocument/2006/relationships/image" Target="../media/image98.wmf"/><Relationship Id="rId1" Type="http://schemas.openxmlformats.org/officeDocument/2006/relationships/image" Target="../media/image95.wmf"/><Relationship Id="rId2" Type="http://schemas.openxmlformats.org/officeDocument/2006/relationships/image" Target="../media/image9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081B31-9D93-B04C-8726-FF92E6D35667}" type="datetimeFigureOut">
              <a:rPr lang="en-US" smtClean="0"/>
              <a:t>9/2/17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0A2C0-A918-7645-92E5-9B7720AFB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668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tx1"/>
                </a:solidFill>
                <a:latin typeface="Arial Narrow" charset="0"/>
                <a:ea typeface="ＭＳ Ｐゴシック" charset="0"/>
                <a:cs typeface="DejaVu Sans" charset="0"/>
              </a:defRPr>
            </a:lvl1pPr>
            <a:lvl2pPr marL="37931725" indent="-37474525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tx1"/>
                </a:solidFill>
                <a:latin typeface="Arial Narrow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tx1"/>
                </a:solidFill>
                <a:latin typeface="Arial Narrow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tx1"/>
                </a:solidFill>
                <a:latin typeface="Arial Narrow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tx1"/>
                </a:solidFill>
                <a:latin typeface="Arial Narrow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tx1"/>
                </a:solidFill>
                <a:latin typeface="Arial Narrow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tx1"/>
                </a:solidFill>
                <a:latin typeface="Arial Narrow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tx1"/>
                </a:solidFill>
                <a:latin typeface="Arial Narrow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tx1"/>
                </a:solidFill>
                <a:latin typeface="Arial Narrow" charset="0"/>
                <a:ea typeface="DejaVu Sans" charset="0"/>
                <a:cs typeface="DejaVu Sans" charset="0"/>
              </a:defRPr>
            </a:lvl9pPr>
          </a:lstStyle>
          <a:p>
            <a:fld id="{7171940C-EA06-804F-9E9B-F9A3E03CADFB}" type="slidenum">
              <a:rPr lang="en-GB" sz="1200">
                <a:solidFill>
                  <a:srgbClr val="000000"/>
                </a:solidFill>
                <a:latin typeface="Arial" charset="0"/>
              </a:rPr>
              <a:pPr/>
              <a:t>7</a:t>
            </a:fld>
            <a:endParaRPr lang="en-GB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FCC federal communications </a:t>
            </a:r>
            <a:r>
              <a:rPr lang="en-US" dirty="0" err="1" smtClean="0"/>
              <a:t>comission</a:t>
            </a:r>
            <a:endParaRPr lang="en-US" dirty="0" smtClean="0"/>
          </a:p>
          <a:p>
            <a:r>
              <a:rPr lang="en-US" dirty="0" err="1" smtClean="0"/>
              <a:t>Mmwave</a:t>
            </a:r>
            <a:r>
              <a:rPr lang="en-US" dirty="0" smtClean="0"/>
              <a:t> is not a new discovery..</a:t>
            </a:r>
          </a:p>
          <a:p>
            <a:r>
              <a:rPr lang="en-US" dirty="0" smtClean="0"/>
              <a:t>These</a:t>
            </a:r>
            <a:r>
              <a:rPr lang="en-US" baseline="0" dirty="0" smtClean="0"/>
              <a:t> boxes in there shows that these spectrum are also been owned by people but haven’t been used widely…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48D6F2-5B10-4F49-AEEA-974BF4686E6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24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15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The thirst for mobile data will grow exponentially</a:t>
            </a:r>
          </a:p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Shannon’s law (nWlog(1+SNR))</a:t>
            </a: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F35AAD0D-4506-EE4A-9DDE-D3C4F408012B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 smtClean="0"/>
          </a:p>
          <a:p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F2C58-57FC-4757-95B7-A65545483DC5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42A00-0560-9A48-81A6-AEE07C1769CC}" type="datetimeFigureOut">
              <a:rPr lang="en-US" smtClean="0"/>
              <a:t>9/2/17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37CE-153D-CE46-9DAD-20DA4B73A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61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42A00-0560-9A48-81A6-AEE07C1769CC}" type="datetimeFigureOut">
              <a:rPr lang="en-US" smtClean="0"/>
              <a:t>9/2/17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37CE-153D-CE46-9DAD-20DA4B73A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19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42A00-0560-9A48-81A6-AEE07C1769CC}" type="datetimeFigureOut">
              <a:rPr lang="en-US" smtClean="0"/>
              <a:t>9/2/17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37CE-153D-CE46-9DAD-20DA4B73A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354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42A00-0560-9A48-81A6-AEE07C1769CC}" type="datetimeFigureOut">
              <a:rPr lang="en-US" smtClean="0"/>
              <a:t>9/2/17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37CE-153D-CE46-9DAD-20DA4B73A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7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42A00-0560-9A48-81A6-AEE07C1769CC}" type="datetimeFigureOut">
              <a:rPr lang="en-US" smtClean="0"/>
              <a:t>9/2/17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37CE-153D-CE46-9DAD-20DA4B73A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077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42A00-0560-9A48-81A6-AEE07C1769CC}" type="datetimeFigureOut">
              <a:rPr lang="en-US" smtClean="0"/>
              <a:t>9/2/17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37CE-153D-CE46-9DAD-20DA4B73A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02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42A00-0560-9A48-81A6-AEE07C1769CC}" type="datetimeFigureOut">
              <a:rPr lang="en-US" smtClean="0"/>
              <a:t>9/2/17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37CE-153D-CE46-9DAD-20DA4B73A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329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42A00-0560-9A48-81A6-AEE07C1769CC}" type="datetimeFigureOut">
              <a:rPr lang="en-US" smtClean="0"/>
              <a:t>9/2/17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37CE-153D-CE46-9DAD-20DA4B73A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435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42A00-0560-9A48-81A6-AEE07C1769CC}" type="datetimeFigureOut">
              <a:rPr lang="en-US" smtClean="0"/>
              <a:t>9/2/17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37CE-153D-CE46-9DAD-20DA4B73A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287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42A00-0560-9A48-81A6-AEE07C1769CC}" type="datetimeFigureOut">
              <a:rPr lang="en-US" smtClean="0"/>
              <a:t>9/2/17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37CE-153D-CE46-9DAD-20DA4B73A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727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42A00-0560-9A48-81A6-AEE07C1769CC}" type="datetimeFigureOut">
              <a:rPr lang="en-US" smtClean="0"/>
              <a:t>9/2/17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37CE-153D-CE46-9DAD-20DA4B73A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33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542A00-0560-9A48-81A6-AEE07C1769CC}" type="datetimeFigureOut">
              <a:rPr lang="en-US" smtClean="0"/>
              <a:t>9/2/17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BB37CE-153D-CE46-9DAD-20DA4B73AEC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13" cstate="email">
            <a:lum brigh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57" t="8311" r="7999"/>
          <a:stretch>
            <a:fillRect/>
          </a:stretch>
        </p:blipFill>
        <p:spPr bwMode="auto">
          <a:xfrm>
            <a:off x="8086912" y="173038"/>
            <a:ext cx="904687" cy="518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4766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4.png"/><Relationship Id="rId5" Type="http://schemas.openxmlformats.org/officeDocument/2006/relationships/image" Target="../media/image29.jpg"/><Relationship Id="rId6" Type="http://schemas.openxmlformats.org/officeDocument/2006/relationships/image" Target="../media/image30.jpeg"/><Relationship Id="rId7" Type="http://schemas.openxmlformats.org/officeDocument/2006/relationships/image" Target="../media/image31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4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50.e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51.e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52.emf"/><Relationship Id="rId9" Type="http://schemas.openxmlformats.org/officeDocument/2006/relationships/image" Target="../media/image53.png"/><Relationship Id="rId10" Type="http://schemas.openxmlformats.org/officeDocument/2006/relationships/image" Target="../media/image54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9.bin"/><Relationship Id="rId12" Type="http://schemas.openxmlformats.org/officeDocument/2006/relationships/image" Target="../media/image62.wmf"/><Relationship Id="rId13" Type="http://schemas.openxmlformats.org/officeDocument/2006/relationships/oleObject" Target="../embeddings/oleObject10.bin"/><Relationship Id="rId14" Type="http://schemas.openxmlformats.org/officeDocument/2006/relationships/image" Target="../media/image63.wmf"/><Relationship Id="rId15" Type="http://schemas.openxmlformats.org/officeDocument/2006/relationships/image" Target="../media/image64.png"/><Relationship Id="rId16" Type="http://schemas.openxmlformats.org/officeDocument/2006/relationships/image" Target="../media/image65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5.bin"/><Relationship Id="rId4" Type="http://schemas.openxmlformats.org/officeDocument/2006/relationships/image" Target="../media/image58.w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59.wmf"/><Relationship Id="rId7" Type="http://schemas.openxmlformats.org/officeDocument/2006/relationships/oleObject" Target="../embeddings/oleObject7.bin"/><Relationship Id="rId8" Type="http://schemas.openxmlformats.org/officeDocument/2006/relationships/image" Target="../media/image60.wmf"/><Relationship Id="rId9" Type="http://schemas.openxmlformats.org/officeDocument/2006/relationships/oleObject" Target="../embeddings/oleObject8.bin"/><Relationship Id="rId10" Type="http://schemas.openxmlformats.org/officeDocument/2006/relationships/image" Target="../media/image61.wmf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4.bin"/><Relationship Id="rId20" Type="http://schemas.openxmlformats.org/officeDocument/2006/relationships/image" Target="../media/image74.wmf"/><Relationship Id="rId21" Type="http://schemas.openxmlformats.org/officeDocument/2006/relationships/oleObject" Target="../embeddings/oleObject20.bin"/><Relationship Id="rId22" Type="http://schemas.openxmlformats.org/officeDocument/2006/relationships/image" Target="../media/image75.wmf"/><Relationship Id="rId23" Type="http://schemas.openxmlformats.org/officeDocument/2006/relationships/oleObject" Target="../embeddings/oleObject21.bin"/><Relationship Id="rId24" Type="http://schemas.openxmlformats.org/officeDocument/2006/relationships/image" Target="../media/image76.wmf"/><Relationship Id="rId10" Type="http://schemas.openxmlformats.org/officeDocument/2006/relationships/image" Target="../media/image69.wmf"/><Relationship Id="rId11" Type="http://schemas.openxmlformats.org/officeDocument/2006/relationships/oleObject" Target="../embeddings/oleObject15.bin"/><Relationship Id="rId12" Type="http://schemas.openxmlformats.org/officeDocument/2006/relationships/image" Target="../media/image70.wmf"/><Relationship Id="rId13" Type="http://schemas.openxmlformats.org/officeDocument/2006/relationships/oleObject" Target="../embeddings/oleObject16.bin"/><Relationship Id="rId14" Type="http://schemas.openxmlformats.org/officeDocument/2006/relationships/image" Target="../media/image71.wmf"/><Relationship Id="rId15" Type="http://schemas.openxmlformats.org/officeDocument/2006/relationships/oleObject" Target="../embeddings/oleObject17.bin"/><Relationship Id="rId16" Type="http://schemas.openxmlformats.org/officeDocument/2006/relationships/image" Target="../media/image72.wmf"/><Relationship Id="rId17" Type="http://schemas.openxmlformats.org/officeDocument/2006/relationships/oleObject" Target="../embeddings/oleObject18.bin"/><Relationship Id="rId18" Type="http://schemas.openxmlformats.org/officeDocument/2006/relationships/image" Target="../media/image73.wmf"/><Relationship Id="rId19" Type="http://schemas.openxmlformats.org/officeDocument/2006/relationships/oleObject" Target="../embeddings/oleObject19.bin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1.bin"/><Relationship Id="rId4" Type="http://schemas.openxmlformats.org/officeDocument/2006/relationships/image" Target="../media/image66.wmf"/><Relationship Id="rId5" Type="http://schemas.openxmlformats.org/officeDocument/2006/relationships/oleObject" Target="../embeddings/oleObject12.bin"/><Relationship Id="rId6" Type="http://schemas.openxmlformats.org/officeDocument/2006/relationships/image" Target="../media/image67.wmf"/><Relationship Id="rId7" Type="http://schemas.openxmlformats.org/officeDocument/2006/relationships/oleObject" Target="../embeddings/oleObject13.bin"/><Relationship Id="rId8" Type="http://schemas.openxmlformats.org/officeDocument/2006/relationships/image" Target="../media/image68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4" Type="http://schemas.openxmlformats.org/officeDocument/2006/relationships/image" Target="../media/image77.wmf"/><Relationship Id="rId5" Type="http://schemas.openxmlformats.org/officeDocument/2006/relationships/oleObject" Target="../embeddings/oleObject23.bin"/><Relationship Id="rId6" Type="http://schemas.openxmlformats.org/officeDocument/2006/relationships/image" Target="../media/image78.wmf"/><Relationship Id="rId7" Type="http://schemas.openxmlformats.org/officeDocument/2006/relationships/oleObject" Target="../embeddings/oleObject24.bin"/><Relationship Id="rId8" Type="http://schemas.openxmlformats.org/officeDocument/2006/relationships/image" Target="../media/image79.wmf"/><Relationship Id="rId9" Type="http://schemas.openxmlformats.org/officeDocument/2006/relationships/oleObject" Target="../embeddings/oleObject25.bin"/><Relationship Id="rId10" Type="http://schemas.openxmlformats.org/officeDocument/2006/relationships/oleObject" Target="../embeddings/oleObject26.bin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4" Type="http://schemas.openxmlformats.org/officeDocument/2006/relationships/image" Target="../media/image80.wmf"/><Relationship Id="rId5" Type="http://schemas.openxmlformats.org/officeDocument/2006/relationships/oleObject" Target="../embeddings/oleObject28.bin"/><Relationship Id="rId6" Type="http://schemas.openxmlformats.org/officeDocument/2006/relationships/image" Target="../media/image81.wmf"/><Relationship Id="rId7" Type="http://schemas.openxmlformats.org/officeDocument/2006/relationships/oleObject" Target="../embeddings/oleObject29.bin"/><Relationship Id="rId8" Type="http://schemas.openxmlformats.org/officeDocument/2006/relationships/image" Target="../media/image82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4.bin"/><Relationship Id="rId12" Type="http://schemas.openxmlformats.org/officeDocument/2006/relationships/image" Target="../media/image86.wmf"/><Relationship Id="rId13" Type="http://schemas.openxmlformats.org/officeDocument/2006/relationships/oleObject" Target="../embeddings/oleObject35.bin"/><Relationship Id="rId14" Type="http://schemas.openxmlformats.org/officeDocument/2006/relationships/image" Target="../media/image87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30.bin"/><Relationship Id="rId4" Type="http://schemas.openxmlformats.org/officeDocument/2006/relationships/image" Target="../media/image83.wmf"/><Relationship Id="rId5" Type="http://schemas.openxmlformats.org/officeDocument/2006/relationships/oleObject" Target="../embeddings/oleObject31.bin"/><Relationship Id="rId6" Type="http://schemas.openxmlformats.org/officeDocument/2006/relationships/image" Target="../media/image81.wmf"/><Relationship Id="rId7" Type="http://schemas.openxmlformats.org/officeDocument/2006/relationships/oleObject" Target="../embeddings/oleObject32.bin"/><Relationship Id="rId8" Type="http://schemas.openxmlformats.org/officeDocument/2006/relationships/image" Target="../media/image84.wmf"/><Relationship Id="rId9" Type="http://schemas.openxmlformats.org/officeDocument/2006/relationships/oleObject" Target="../embeddings/oleObject33.bin"/><Relationship Id="rId10" Type="http://schemas.openxmlformats.org/officeDocument/2006/relationships/image" Target="../media/image85.wmf"/></Relationships>
</file>

<file path=ppt/slides/_rels/slide4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0.bin"/><Relationship Id="rId12" Type="http://schemas.openxmlformats.org/officeDocument/2006/relationships/image" Target="../media/image92.wmf"/><Relationship Id="rId13" Type="http://schemas.openxmlformats.org/officeDocument/2006/relationships/oleObject" Target="../embeddings/oleObject41.bin"/><Relationship Id="rId14" Type="http://schemas.openxmlformats.org/officeDocument/2006/relationships/image" Target="../media/image93.wmf"/><Relationship Id="rId15" Type="http://schemas.openxmlformats.org/officeDocument/2006/relationships/oleObject" Target="../embeddings/oleObject42.bin"/><Relationship Id="rId16" Type="http://schemas.openxmlformats.org/officeDocument/2006/relationships/image" Target="../media/image94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36.bin"/><Relationship Id="rId4" Type="http://schemas.openxmlformats.org/officeDocument/2006/relationships/image" Target="../media/image88.wmf"/><Relationship Id="rId5" Type="http://schemas.openxmlformats.org/officeDocument/2006/relationships/oleObject" Target="../embeddings/oleObject37.bin"/><Relationship Id="rId6" Type="http://schemas.openxmlformats.org/officeDocument/2006/relationships/image" Target="../media/image89.wmf"/><Relationship Id="rId7" Type="http://schemas.openxmlformats.org/officeDocument/2006/relationships/oleObject" Target="../embeddings/oleObject38.bin"/><Relationship Id="rId8" Type="http://schemas.openxmlformats.org/officeDocument/2006/relationships/image" Target="../media/image90.wmf"/><Relationship Id="rId9" Type="http://schemas.openxmlformats.org/officeDocument/2006/relationships/oleObject" Target="../embeddings/oleObject39.bin"/><Relationship Id="rId10" Type="http://schemas.openxmlformats.org/officeDocument/2006/relationships/image" Target="../media/image91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4" Type="http://schemas.openxmlformats.org/officeDocument/2006/relationships/oleObject" Target="../embeddings/oleObject43.bin"/><Relationship Id="rId5" Type="http://schemas.openxmlformats.org/officeDocument/2006/relationships/image" Target="../media/image95.wmf"/><Relationship Id="rId6" Type="http://schemas.openxmlformats.org/officeDocument/2006/relationships/oleObject" Target="../embeddings/oleObject44.bin"/><Relationship Id="rId7" Type="http://schemas.openxmlformats.org/officeDocument/2006/relationships/image" Target="../media/image96.wmf"/><Relationship Id="rId8" Type="http://schemas.openxmlformats.org/officeDocument/2006/relationships/oleObject" Target="../embeddings/oleObject45.bin"/><Relationship Id="rId9" Type="http://schemas.openxmlformats.org/officeDocument/2006/relationships/image" Target="../media/image97.wmf"/><Relationship Id="rId10" Type="http://schemas.openxmlformats.org/officeDocument/2006/relationships/oleObject" Target="../embeddings/oleObject46.bin"/><Relationship Id="rId11" Type="http://schemas.openxmlformats.org/officeDocument/2006/relationships/image" Target="../media/image98.w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4" Type="http://schemas.openxmlformats.org/officeDocument/2006/relationships/image" Target="../media/image100.wmf"/><Relationship Id="rId5" Type="http://schemas.openxmlformats.org/officeDocument/2006/relationships/oleObject" Target="../embeddings/oleObject48.bin"/><Relationship Id="rId6" Type="http://schemas.openxmlformats.org/officeDocument/2006/relationships/image" Target="../media/image101.w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4" Type="http://schemas.openxmlformats.org/officeDocument/2006/relationships/image" Target="../media/image103.wmf"/><Relationship Id="rId5" Type="http://schemas.openxmlformats.org/officeDocument/2006/relationships/image" Target="../media/image107.png"/><Relationship Id="rId6" Type="http://schemas.openxmlformats.org/officeDocument/2006/relationships/oleObject" Target="../embeddings/oleObject50.bin"/><Relationship Id="rId7" Type="http://schemas.openxmlformats.org/officeDocument/2006/relationships/image" Target="../media/image104.wmf"/><Relationship Id="rId8" Type="http://schemas.openxmlformats.org/officeDocument/2006/relationships/oleObject" Target="../embeddings/oleObject51.bin"/><Relationship Id="rId9" Type="http://schemas.openxmlformats.org/officeDocument/2006/relationships/image" Target="../media/image105.wmf"/><Relationship Id="rId10" Type="http://schemas.openxmlformats.org/officeDocument/2006/relationships/oleObject" Target="../embeddings/oleObject52.bin"/><Relationship Id="rId11" Type="http://schemas.openxmlformats.org/officeDocument/2006/relationships/image" Target="../media/image106.w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4" Type="http://schemas.openxmlformats.org/officeDocument/2006/relationships/image" Target="../media/image108.wmf"/><Relationship Id="rId5" Type="http://schemas.openxmlformats.org/officeDocument/2006/relationships/oleObject" Target="../embeddings/oleObject54.bin"/><Relationship Id="rId6" Type="http://schemas.openxmlformats.org/officeDocument/2006/relationships/image" Target="../media/image109.wmf"/><Relationship Id="rId7" Type="http://schemas.openxmlformats.org/officeDocument/2006/relationships/oleObject" Target="../embeddings/oleObject55.bin"/><Relationship Id="rId8" Type="http://schemas.openxmlformats.org/officeDocument/2006/relationships/image" Target="../media/image110.wmf"/><Relationship Id="rId9" Type="http://schemas.openxmlformats.org/officeDocument/2006/relationships/oleObject" Target="../embeddings/oleObject56.bin"/><Relationship Id="rId10" Type="http://schemas.openxmlformats.org/officeDocument/2006/relationships/image" Target="../media/image111.w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4" Type="http://schemas.openxmlformats.org/officeDocument/2006/relationships/image" Target="../media/image113.wmf"/><Relationship Id="rId5" Type="http://schemas.openxmlformats.org/officeDocument/2006/relationships/oleObject" Target="../embeddings/oleObject58.bin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4" Type="http://schemas.openxmlformats.org/officeDocument/2006/relationships/image" Target="../media/image113.wmf"/><Relationship Id="rId5" Type="http://schemas.openxmlformats.org/officeDocument/2006/relationships/image" Target="../media/image114.jpeg"/><Relationship Id="rId6" Type="http://schemas.openxmlformats.org/officeDocument/2006/relationships/oleObject" Target="../embeddings/oleObject60.bin"/><Relationship Id="rId7" Type="http://schemas.openxmlformats.org/officeDocument/2006/relationships/image" Target="../media/image115.jpeg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4" Type="http://schemas.openxmlformats.org/officeDocument/2006/relationships/image" Target="../media/image113.wmf"/><Relationship Id="rId5" Type="http://schemas.openxmlformats.org/officeDocument/2006/relationships/image" Target="../media/image114.jpeg"/><Relationship Id="rId6" Type="http://schemas.openxmlformats.org/officeDocument/2006/relationships/oleObject" Target="../embeddings/oleObject62.bin"/><Relationship Id="rId7" Type="http://schemas.openxmlformats.org/officeDocument/2006/relationships/image" Target="../media/image115.jpeg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3.png"/><Relationship Id="rId12" Type="http://schemas.openxmlformats.org/officeDocument/2006/relationships/image" Target="../media/image124.png"/><Relationship Id="rId13" Type="http://schemas.openxmlformats.org/officeDocument/2006/relationships/image" Target="../media/image125.png"/><Relationship Id="rId14" Type="http://schemas.openxmlformats.org/officeDocument/2006/relationships/image" Target="../media/image126.png"/><Relationship Id="rId15" Type="http://schemas.openxmlformats.org/officeDocument/2006/relationships/image" Target="../media/image127.png"/><Relationship Id="rId16" Type="http://schemas.openxmlformats.org/officeDocument/2006/relationships/image" Target="../media/image128.png"/><Relationship Id="rId17" Type="http://schemas.openxmlformats.org/officeDocument/2006/relationships/image" Target="../media/image129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117.png"/><Relationship Id="rId4" Type="http://schemas.openxmlformats.org/officeDocument/2006/relationships/oleObject" Target="../embeddings/oleObject63.bin"/><Relationship Id="rId5" Type="http://schemas.openxmlformats.org/officeDocument/2006/relationships/image" Target="../media/image116.emf"/><Relationship Id="rId6" Type="http://schemas.openxmlformats.org/officeDocument/2006/relationships/image" Target="../media/image118.emf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4" Type="http://schemas.openxmlformats.org/officeDocument/2006/relationships/oleObject" Target="../embeddings/oleObject64.bin"/><Relationship Id="rId5" Type="http://schemas.openxmlformats.org/officeDocument/2006/relationships/image" Target="../media/image132.wmf"/><Relationship Id="rId6" Type="http://schemas.openxmlformats.org/officeDocument/2006/relationships/oleObject" Target="../embeddings/oleObject65.bin"/><Relationship Id="rId7" Type="http://schemas.openxmlformats.org/officeDocument/2006/relationships/image" Target="../media/image133.wmf"/><Relationship Id="rId8" Type="http://schemas.openxmlformats.org/officeDocument/2006/relationships/image" Target="../media/image134.png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4" Type="http://schemas.openxmlformats.org/officeDocument/2006/relationships/image" Target="../media/image137.emf"/><Relationship Id="rId5" Type="http://schemas.openxmlformats.org/officeDocument/2006/relationships/image" Target="../media/image13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gif"/><Relationship Id="rId6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jpe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jpe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1" Type="http://schemas.microsoft.com/office/2007/relationships/hdphoto" Target="../media/hdphoto6.wdp"/><Relationship Id="rId12" Type="http://schemas.openxmlformats.org/officeDocument/2006/relationships/image" Target="../media/image163.png"/><Relationship Id="rId13" Type="http://schemas.openxmlformats.org/officeDocument/2006/relationships/image" Target="../media/image164.png"/><Relationship Id="rId14" Type="http://schemas.openxmlformats.org/officeDocument/2006/relationships/image" Target="../media/image16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jpeg"/><Relationship Id="rId3" Type="http://schemas.microsoft.com/office/2007/relationships/hdphoto" Target="../media/hdphoto2.wdp"/><Relationship Id="rId4" Type="http://schemas.openxmlformats.org/officeDocument/2006/relationships/image" Target="../media/image159.jpeg"/><Relationship Id="rId5" Type="http://schemas.microsoft.com/office/2007/relationships/hdphoto" Target="../media/hdphoto3.wdp"/><Relationship Id="rId6" Type="http://schemas.openxmlformats.org/officeDocument/2006/relationships/image" Target="../media/image160.jpeg"/><Relationship Id="rId7" Type="http://schemas.microsoft.com/office/2007/relationships/hdphoto" Target="../media/hdphoto4.wdp"/><Relationship Id="rId8" Type="http://schemas.openxmlformats.org/officeDocument/2006/relationships/image" Target="../media/image161.jpeg"/><Relationship Id="rId9" Type="http://schemas.microsoft.com/office/2007/relationships/hdphoto" Target="../media/hdphoto5.wdp"/><Relationship Id="rId10" Type="http://schemas.openxmlformats.org/officeDocument/2006/relationships/image" Target="../media/image162.jpeg"/></Relationships>
</file>

<file path=ppt/slides/_rels/slide8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4" Type="http://schemas.openxmlformats.org/officeDocument/2006/relationships/image" Target="../media/image167.png"/><Relationship Id="rId5" Type="http://schemas.openxmlformats.org/officeDocument/2006/relationships/image" Target="../media/image168.png"/><Relationship Id="rId6" Type="http://schemas.openxmlformats.org/officeDocument/2006/relationships/image" Target="../media/image169.png"/><Relationship Id="rId7" Type="http://schemas.openxmlformats.org/officeDocument/2006/relationships/image" Target="../media/image170.png"/><Relationship Id="rId8" Type="http://schemas.openxmlformats.org/officeDocument/2006/relationships/image" Target="../media/image17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8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75.png"/><Relationship Id="rId8" Type="http://schemas.openxmlformats.org/officeDocument/2006/relationships/image" Target="../media/image17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emf"/><Relationship Id="rId6" Type="http://schemas.openxmlformats.org/officeDocument/2006/relationships/image" Target="../media/image171.png"/><Relationship Id="rId7" Type="http://schemas.openxmlformats.org/officeDocument/2006/relationships/image" Target="../media/image18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81.emf"/><Relationship Id="rId6" Type="http://schemas.openxmlformats.org/officeDocument/2006/relationships/image" Target="../media/image171.png"/><Relationship Id="rId7" Type="http://schemas.openxmlformats.org/officeDocument/2006/relationships/image" Target="../media/image18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Relationship Id="rId3" Type="http://schemas.openxmlformats.org/officeDocument/2006/relationships/image" Target="../media/image18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Relationship Id="rId3" Type="http://schemas.openxmlformats.org/officeDocument/2006/relationships/image" Target="../media/image183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619" y="2009377"/>
            <a:ext cx="9015381" cy="159107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Introduction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6987" y="3465095"/>
            <a:ext cx="6400800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Upamanyu Madhow</a:t>
            </a:r>
          </a:p>
          <a:p>
            <a:r>
              <a:rPr lang="en-US" dirty="0" smtClean="0"/>
              <a:t>ECE Department</a:t>
            </a:r>
          </a:p>
          <a:p>
            <a:r>
              <a:rPr lang="en-US" dirty="0" smtClean="0"/>
              <a:t>University of California, Santa Barbara</a:t>
            </a:r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487" y="5640485"/>
            <a:ext cx="1143000" cy="1125538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</p:pic>
      <p:pic>
        <p:nvPicPr>
          <p:cNvPr id="6" name="Picture 8" descr="sonic_logo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43818" y="5924549"/>
            <a:ext cx="865855" cy="720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47285" y="5945550"/>
            <a:ext cx="821004" cy="515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231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974637"/>
          </a:xfrm>
        </p:spPr>
        <p:txBody>
          <a:bodyPr>
            <a:normAutofit/>
          </a:bodyPr>
          <a:lstStyle/>
          <a:p>
            <a:r>
              <a:rPr lang="en-US" sz="3600" dirty="0" smtClean="0"/>
              <a:t>Initial industry focus: indoor 60 GHz networks</a:t>
            </a:r>
            <a:endParaRPr lang="en-US" sz="3600" dirty="0"/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457200" y="1249275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WiGig</a:t>
            </a:r>
            <a:r>
              <a:rPr lang="en-US" sz="2800" dirty="0" smtClean="0"/>
              <a:t> spec/IEEE 802.11ad standard: up to 7 </a:t>
            </a:r>
            <a:r>
              <a:rPr lang="en-US" sz="2800" dirty="0" err="1" smtClean="0"/>
              <a:t>Gbps</a:t>
            </a:r>
            <a:endParaRPr lang="en-US" sz="2800" dirty="0" smtClean="0"/>
          </a:p>
          <a:p>
            <a:r>
              <a:rPr lang="en-US" sz="2800" dirty="0" smtClean="0"/>
              <a:t>Support for moderately directional links </a:t>
            </a:r>
          </a:p>
          <a:p>
            <a:r>
              <a:rPr lang="en-US" sz="2800" dirty="0" smtClean="0"/>
              <a:t>32 element antennas that can steer around obstacles</a:t>
            </a:r>
            <a:endParaRPr lang="en-US" sz="2800" dirty="0"/>
          </a:p>
        </p:txBody>
      </p:sp>
      <p:pic>
        <p:nvPicPr>
          <p:cNvPr id="30724" name="Picture 3" descr="sibeam_x600.jpe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200" y="3517312"/>
            <a:ext cx="4471988" cy="280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TextBox 4"/>
          <p:cNvSpPr txBox="1">
            <a:spLocks noChangeArrowheads="1"/>
          </p:cNvSpPr>
          <p:nvPr/>
        </p:nvSpPr>
        <p:spPr bwMode="auto">
          <a:xfrm>
            <a:off x="2860645" y="6319250"/>
            <a:ext cx="2706688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charset="0"/>
                <a:ea typeface="ＭＳ Ｐゴシック" charset="0"/>
                <a:cs typeface="DejaVu Sans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 Narrow" charset="0"/>
                <a:ea typeface="DejaVu Sans" charset="0"/>
                <a:cs typeface="DejaVu Sans" charset="0"/>
              </a:defRPr>
            </a:lvl2pPr>
            <a:lvl3pPr>
              <a:defRPr sz="2400" b="1">
                <a:solidFill>
                  <a:schemeClr val="tx1"/>
                </a:solidFill>
                <a:latin typeface="Arial Narrow" charset="0"/>
                <a:ea typeface="DejaVu Sans" charset="0"/>
                <a:cs typeface="DejaVu Sans" charset="0"/>
              </a:defRPr>
            </a:lvl3pPr>
            <a:lvl4pPr>
              <a:defRPr sz="2400" b="1">
                <a:solidFill>
                  <a:schemeClr val="tx1"/>
                </a:solidFill>
                <a:latin typeface="Arial Narrow" charset="0"/>
                <a:ea typeface="DejaVu Sans" charset="0"/>
                <a:cs typeface="DejaVu Sans" charset="0"/>
              </a:defRPr>
            </a:lvl4pPr>
            <a:lvl5pPr>
              <a:defRPr sz="2400" b="1">
                <a:solidFill>
                  <a:schemeClr val="tx1"/>
                </a:solidFill>
                <a:latin typeface="Arial Narrow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DejaVu Sans" charset="0"/>
                <a:cs typeface="DejaVu Sans" charset="0"/>
              </a:defRPr>
            </a:lvl9pPr>
          </a:lstStyle>
          <a:p>
            <a:r>
              <a:rPr lang="en-US" sz="1800" dirty="0" err="1"/>
              <a:t>www.technologyreview.com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Progress due to push for WiGig</a:t>
            </a:r>
            <a:endParaRPr lang="en-US"/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60 GHz CMOS RFICs</a:t>
            </a:r>
          </a:p>
          <a:p>
            <a:pPr lvl="1"/>
            <a:r>
              <a:rPr lang="en-US" dirty="0" err="1" smtClean="0"/>
              <a:t>WiFi</a:t>
            </a:r>
            <a:r>
              <a:rPr lang="en-US" dirty="0" smtClean="0"/>
              <a:t>-like economies of scale if and when market takes off</a:t>
            </a:r>
          </a:p>
          <a:p>
            <a:r>
              <a:rPr lang="en-US" dirty="0" smtClean="0"/>
              <a:t>Antenna array in package (32 elements)</a:t>
            </a:r>
          </a:p>
          <a:p>
            <a:pPr lvl="1"/>
            <a:r>
              <a:rPr lang="en-US" dirty="0" smtClean="0"/>
              <a:t>Good enough for indoor consumer electronics applications </a:t>
            </a:r>
          </a:p>
          <a:p>
            <a:r>
              <a:rPr lang="en-US" dirty="0" smtClean="0"/>
              <a:t>MAC protocol supporting directional links</a:t>
            </a:r>
          </a:p>
          <a:p>
            <a:pPr lvl="1"/>
            <a:r>
              <a:rPr lang="en-US" dirty="0" smtClean="0"/>
              <a:t>Good enough for quasi-static environments</a:t>
            </a:r>
          </a:p>
          <a:p>
            <a:pPr lvl="1"/>
            <a:r>
              <a:rPr lang="en-US" dirty="0" smtClean="0"/>
              <a:t>Does not provide interference suppression</a:t>
            </a:r>
          </a:p>
          <a:p>
            <a:pPr lvl="1"/>
            <a:r>
              <a:rPr lang="en-US" dirty="0" smtClean="0"/>
              <a:t>Does not scale to very large number of elements</a:t>
            </a:r>
          </a:p>
          <a:p>
            <a:r>
              <a:rPr lang="en-US" dirty="0" smtClean="0"/>
              <a:t>Gigabit PHY</a:t>
            </a:r>
          </a:p>
          <a:p>
            <a:pPr lvl="1"/>
            <a:r>
              <a:rPr lang="en-US" dirty="0" smtClean="0"/>
              <a:t>Standard OFDM and </a:t>
            </a:r>
            <a:r>
              <a:rPr lang="en-US" dirty="0" err="1" smtClean="0"/>
              <a:t>singlecarrier</a:t>
            </a:r>
            <a:r>
              <a:rPr lang="en-US" dirty="0" smtClean="0"/>
              <a:t> approaches</a:t>
            </a:r>
          </a:p>
          <a:p>
            <a:pPr lvl="1"/>
            <a:r>
              <a:rPr lang="en-US" dirty="0" smtClean="0"/>
              <a:t>Does not scale to 10 </a:t>
            </a:r>
            <a:r>
              <a:rPr lang="en-US" dirty="0" err="1" smtClean="0"/>
              <a:t>Gbps</a:t>
            </a:r>
            <a:r>
              <a:rPr lang="en-US" dirty="0" smtClean="0"/>
              <a:t> at reasonable power consumption (ADC bottleneck)</a:t>
            </a:r>
            <a:endParaRPr lang="en-US" dirty="0"/>
          </a:p>
        </p:txBody>
      </p:sp>
      <p:pic>
        <p:nvPicPr>
          <p:cNvPr id="31748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71787" y="1622086"/>
            <a:ext cx="344488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67733" y="2394861"/>
            <a:ext cx="344488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08943" y="4706257"/>
            <a:ext cx="344488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1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9062" y="3200403"/>
            <a:ext cx="344488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3"/>
          <p:cNvSpPr>
            <a:spLocks noGrp="1"/>
          </p:cNvSpPr>
          <p:nvPr>
            <p:ph type="title"/>
          </p:nvPr>
        </p:nvSpPr>
        <p:spPr>
          <a:xfrm>
            <a:off x="457200" y="-15111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Now: </a:t>
            </a:r>
            <a:r>
              <a:rPr lang="en-US" dirty="0" err="1" smtClean="0"/>
              <a:t>mmWave</a:t>
            </a:r>
            <a:r>
              <a:rPr lang="en-US" dirty="0" smtClean="0"/>
              <a:t> for 5G</a:t>
            </a:r>
            <a:endParaRPr lang="en-US" dirty="0"/>
          </a:p>
        </p:txBody>
      </p:sp>
      <p:pic>
        <p:nvPicPr>
          <p:cNvPr id="21507" name="Picture 4" descr="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08805" y="1304925"/>
            <a:ext cx="4935195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1134" y="1894733"/>
            <a:ext cx="1152429" cy="2211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343400"/>
            <a:ext cx="33528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0" name="TextBox 7"/>
          <p:cNvSpPr txBox="1">
            <a:spLocks noChangeArrowheads="1"/>
          </p:cNvSpPr>
          <p:nvPr/>
        </p:nvSpPr>
        <p:spPr bwMode="auto">
          <a:xfrm>
            <a:off x="3886200" y="4648200"/>
            <a:ext cx="4938371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charset="0"/>
                <a:ea typeface="ＭＳ Ｐゴシック" charset="0"/>
                <a:cs typeface="DejaVu Sans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 Narrow" charset="0"/>
                <a:ea typeface="DejaVu Sans" charset="0"/>
                <a:cs typeface="DejaVu Sans" charset="0"/>
              </a:defRPr>
            </a:lvl2pPr>
            <a:lvl3pPr>
              <a:defRPr sz="2400" b="1">
                <a:solidFill>
                  <a:schemeClr val="tx1"/>
                </a:solidFill>
                <a:latin typeface="Arial Narrow" charset="0"/>
                <a:ea typeface="DejaVu Sans" charset="0"/>
                <a:cs typeface="DejaVu Sans" charset="0"/>
              </a:defRPr>
            </a:lvl3pPr>
            <a:lvl4pPr>
              <a:defRPr sz="2400" b="1">
                <a:solidFill>
                  <a:schemeClr val="tx1"/>
                </a:solidFill>
                <a:latin typeface="Arial Narrow" charset="0"/>
                <a:ea typeface="DejaVu Sans" charset="0"/>
                <a:cs typeface="DejaVu Sans" charset="0"/>
              </a:defRPr>
            </a:lvl4pPr>
            <a:lvl5pPr>
              <a:defRPr sz="2400" b="1">
                <a:solidFill>
                  <a:schemeClr val="tx1"/>
                </a:solidFill>
                <a:latin typeface="Arial Narrow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DejaVu Sans" charset="0"/>
                <a:cs typeface="DejaVu Sans" charset="0"/>
              </a:defRPr>
            </a:lvl9pPr>
          </a:lstStyle>
          <a:p>
            <a:r>
              <a:rPr lang="en-US" b="0" dirty="0">
                <a:solidFill>
                  <a:srgbClr val="FF0000"/>
                </a:solidFill>
                <a:latin typeface="Cambria"/>
              </a:rPr>
              <a:t>NEED EXPONENTIAL INCREASE IN</a:t>
            </a:r>
          </a:p>
          <a:p>
            <a:r>
              <a:rPr lang="en-US" b="0" dirty="0">
                <a:solidFill>
                  <a:srgbClr val="FF0000"/>
                </a:solidFill>
                <a:latin typeface="Cambria"/>
              </a:rPr>
              <a:t>CELLULAR NETWORK </a:t>
            </a:r>
            <a:r>
              <a:rPr lang="en-US" b="0" dirty="0" smtClean="0">
                <a:solidFill>
                  <a:srgbClr val="FF0000"/>
                </a:solidFill>
                <a:latin typeface="Cambria"/>
              </a:rPr>
              <a:t>CAPACITY</a:t>
            </a:r>
            <a:endParaRPr lang="en-US" b="0" dirty="0">
              <a:solidFill>
                <a:srgbClr val="FF0000"/>
              </a:solidFill>
              <a:latin typeface="Cambria"/>
            </a:endParaRPr>
          </a:p>
          <a:p>
            <a:r>
              <a:rPr lang="en-US" b="0" dirty="0">
                <a:solidFill>
                  <a:srgbClr val="FF0000"/>
                </a:solidFill>
                <a:latin typeface="Cambria"/>
              </a:rPr>
              <a:t>(without breaking the bank)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1972" y="781705"/>
            <a:ext cx="8024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Driven by exponential growth in cellular data demand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145143" y="274638"/>
            <a:ext cx="8998857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200" dirty="0" smtClean="0">
                <a:latin typeface="Times New Roman" charset="0"/>
                <a:cs typeface="Times New Roman" charset="0"/>
              </a:rPr>
              <a:t>Industry consensus on the need for </a:t>
            </a:r>
            <a:r>
              <a:rPr lang="en-US" sz="3200" dirty="0">
                <a:latin typeface="Times New Roman" charset="0"/>
                <a:cs typeface="Times New Roman" charset="0"/>
              </a:rPr>
              <a:t>Cellular 1000X</a:t>
            </a:r>
          </a:p>
        </p:txBody>
      </p:sp>
      <p:sp>
        <p:nvSpPr>
          <p:cNvPr id="204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Arial" charset="0"/>
              <a:buNone/>
            </a:pPr>
            <a:endParaRPr lang="en-US">
              <a:latin typeface="Calibri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3063" y="4056063"/>
            <a:ext cx="4960937" cy="280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513013"/>
            <a:ext cx="914400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838" y="3041650"/>
            <a:ext cx="7388225" cy="381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57525" y="1576388"/>
            <a:ext cx="5681663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0975" y="1312863"/>
            <a:ext cx="7370763" cy="555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Date Placeholder 10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323C417-9137-7F47-B55D-B005C1722351}" type="datetime1">
              <a:rPr lang="en-US"/>
              <a:pPr>
                <a:defRPr/>
              </a:pPr>
              <a:t>9/2/17</a:t>
            </a:fld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134C25-90F3-5F49-9D5B-5DE4E32F5D3D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0" y="6134100"/>
            <a:ext cx="17145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Figure courtesy: Cisco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0" y="4362450"/>
            <a:ext cx="17145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Figure courtesy: </a:t>
            </a:r>
          </a:p>
          <a:p>
            <a:pPr eaLnBrk="1" hangingPunct="1"/>
            <a:r>
              <a:rPr lang="en-US" sz="1800"/>
              <a:t>Qualcomm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0" y="4019550"/>
            <a:ext cx="17145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Figure courtesy: </a:t>
            </a:r>
          </a:p>
          <a:p>
            <a:pPr eaLnBrk="1" hangingPunct="1"/>
            <a:r>
              <a:rPr lang="en-US" sz="1800"/>
              <a:t>Nokia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4" grpId="1"/>
      <p:bldP spid="14" grpId="2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01638" y="2252663"/>
            <a:ext cx="3240087" cy="5048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788" y="106363"/>
            <a:ext cx="8939212" cy="1143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latin typeface="Times New Roman"/>
                <a:ea typeface="+mj-ea"/>
                <a:cs typeface="Times New Roman"/>
              </a:rPr>
              <a:t>Mm-wave enables aggressive spatial reuse</a:t>
            </a:r>
            <a:endParaRPr lang="en-US" dirty="0">
              <a:latin typeface="Times New Roman"/>
              <a:ea typeface="+mj-ea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8E0B4E4-F798-1641-B637-D3E4C3E56DEB}" type="datetime1">
              <a:rPr lang="en-US"/>
              <a:pPr>
                <a:defRPr/>
              </a:pPr>
              <a:t>9/2/17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EF4100-3D2D-B745-B9AB-398707E4CAD6}" type="slidenum">
              <a:rPr lang="en-US"/>
              <a:pPr>
                <a:defRPr/>
              </a:pPr>
              <a:t>14</a:t>
            </a:fld>
            <a:endParaRPr lang="en-US"/>
          </a:p>
        </p:txBody>
      </p:sp>
      <p:pic>
        <p:nvPicPr>
          <p:cNvPr id="22533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99363" y="1102711"/>
            <a:ext cx="1544637" cy="1738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19100" y="1681163"/>
            <a:ext cx="5886450" cy="4476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06400" y="3487738"/>
            <a:ext cx="6697663" cy="50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22275" y="2841625"/>
            <a:ext cx="3425825" cy="5524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53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Arial" charset="0"/>
              <a:buNone/>
            </a:pPr>
            <a:r>
              <a:rPr lang="en-US">
                <a:latin typeface="Times New Roman" charset="0"/>
                <a:cs typeface="Times New Roman" charset="0"/>
              </a:rPr>
              <a:t>Large arrays in small form factors</a:t>
            </a:r>
          </a:p>
          <a:p>
            <a:pPr marL="0" indent="0" eaLnBrk="1" hangingPunct="1">
              <a:buFont typeface="Arial" charset="0"/>
              <a:buNone/>
            </a:pPr>
            <a:r>
              <a:rPr lang="en-US">
                <a:latin typeface="Times New Roman" charset="0"/>
                <a:cs typeface="Times New Roman" charset="0"/>
              </a:rPr>
              <a:t>Directive links</a:t>
            </a:r>
          </a:p>
          <a:p>
            <a:pPr marL="0" indent="0" eaLnBrk="1" hangingPunct="1">
              <a:buFont typeface="Arial" charset="0"/>
              <a:buNone/>
            </a:pPr>
            <a:r>
              <a:rPr lang="en-US">
                <a:latin typeface="Times New Roman" charset="0"/>
                <a:cs typeface="Times New Roman" charset="0"/>
              </a:rPr>
              <a:t>Limited interference</a:t>
            </a:r>
          </a:p>
          <a:p>
            <a:pPr marL="0" indent="0" eaLnBrk="1" hangingPunct="1">
              <a:buFont typeface="Arial" charset="0"/>
              <a:buNone/>
            </a:pPr>
            <a:r>
              <a:rPr lang="en-US">
                <a:latin typeface="Times New Roman" charset="0"/>
                <a:cs typeface="Times New Roman" charset="0"/>
              </a:rPr>
              <a:t>Dense cells  / much higher spatial reuse </a:t>
            </a:r>
          </a:p>
        </p:txBody>
      </p:sp>
      <p:sp>
        <p:nvSpPr>
          <p:cNvPr id="15" name="Down Arrow 14"/>
          <p:cNvSpPr/>
          <p:nvPr/>
        </p:nvSpPr>
        <p:spPr>
          <a:xfrm>
            <a:off x="2316163" y="2701925"/>
            <a:ext cx="274637" cy="28575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2316163" y="3375025"/>
            <a:ext cx="274637" cy="23018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2316163" y="2054225"/>
            <a:ext cx="274637" cy="2794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541" name="TextBox 8"/>
          <p:cNvSpPr txBox="1">
            <a:spLocks noChangeArrowheads="1"/>
          </p:cNvSpPr>
          <p:nvPr/>
        </p:nvSpPr>
        <p:spPr bwMode="auto">
          <a:xfrm>
            <a:off x="6629400" y="1587500"/>
            <a:ext cx="10350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/>
              <a:t>32 x 32</a:t>
            </a:r>
          </a:p>
          <a:p>
            <a:pPr algn="ctr" eaLnBrk="1" hangingPunct="1"/>
            <a:r>
              <a:rPr lang="en-US" sz="1800"/>
              <a:t>8 x 8 cm</a:t>
            </a:r>
            <a:r>
              <a:rPr lang="en-US" sz="1800" baseline="30000"/>
              <a:t>2</a:t>
            </a:r>
          </a:p>
        </p:txBody>
      </p:sp>
      <p:pic>
        <p:nvPicPr>
          <p:cNvPr id="22542" name="Picture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814" y="4227286"/>
            <a:ext cx="3562561" cy="1610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 descr="Image result for mmwave picocells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06764" y="4247515"/>
            <a:ext cx="3527686" cy="159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64715" y="6083406"/>
            <a:ext cx="1029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Access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927619" y="6065788"/>
            <a:ext cx="134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Backhaul</a:t>
            </a:r>
            <a:endParaRPr lang="en-US" sz="2400" b="1" dirty="0"/>
          </a:p>
        </p:txBody>
      </p:sp>
      <p:pic>
        <p:nvPicPr>
          <p:cNvPr id="19" name="Picture 18" descr="imgres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2007" y="5684702"/>
            <a:ext cx="1851381" cy="10367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02956" y="5038371"/>
            <a:ext cx="2030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FF0000"/>
                </a:solidFill>
              </a:rPr>
              <a:t>Terragraph</a:t>
            </a:r>
            <a:endParaRPr lang="en-US" dirty="0" smtClean="0">
              <a:solidFill>
                <a:srgbClr val="FF0000"/>
              </a:solidFill>
            </a:endParaRP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en-US" dirty="0" err="1" smtClean="0">
                <a:solidFill>
                  <a:srgbClr val="FF0000"/>
                </a:solidFill>
              </a:rPr>
              <a:t>WiGig</a:t>
            </a:r>
            <a:r>
              <a:rPr lang="en-US" dirty="0" smtClean="0">
                <a:solidFill>
                  <a:srgbClr val="FF0000"/>
                </a:solidFill>
              </a:rPr>
              <a:t> repurposed)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95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359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1000X via mm-wave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6166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							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072" y="1377094"/>
            <a:ext cx="4483100" cy="46990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3884545" y="2913906"/>
            <a:ext cx="0" cy="1587284"/>
          </a:xfrm>
          <a:prstGeom prst="straightConnector1">
            <a:avLst/>
          </a:prstGeom>
          <a:ln w="50800"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884545" y="4501190"/>
            <a:ext cx="1699472" cy="0"/>
          </a:xfrm>
          <a:prstGeom prst="straightConnector1">
            <a:avLst/>
          </a:prstGeom>
          <a:ln w="50800"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950769" y="4501190"/>
            <a:ext cx="933776" cy="1064414"/>
          </a:xfrm>
          <a:prstGeom prst="straightConnector1">
            <a:avLst/>
          </a:prstGeom>
          <a:ln w="50800"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565341" y="4127709"/>
            <a:ext cx="21963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Bandwidth (W)</a:t>
            </a:r>
          </a:p>
          <a:p>
            <a:r>
              <a:rPr lang="en-US" sz="2400" dirty="0" smtClean="0">
                <a:solidFill>
                  <a:schemeClr val="tx2"/>
                </a:solidFill>
              </a:rPr>
              <a:t>Up to a few GHz</a:t>
            </a:r>
          </a:p>
          <a:p>
            <a:r>
              <a:rPr lang="en-US" sz="2400" dirty="0" smtClean="0">
                <a:solidFill>
                  <a:schemeClr val="tx2"/>
                </a:solidFill>
              </a:rPr>
              <a:t>10-100X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386705" y="5418095"/>
            <a:ext cx="24029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Cell density (n)</a:t>
            </a:r>
          </a:p>
          <a:p>
            <a:r>
              <a:rPr lang="en-US" sz="2400" dirty="0" smtClean="0">
                <a:solidFill>
                  <a:srgbClr val="1F497D"/>
                </a:solidFill>
              </a:rPr>
              <a:t>High spatial reuse</a:t>
            </a:r>
          </a:p>
          <a:p>
            <a:r>
              <a:rPr lang="en-US" sz="2400" dirty="0" smtClean="0">
                <a:solidFill>
                  <a:srgbClr val="1F497D"/>
                </a:solidFill>
              </a:rPr>
              <a:t>100X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03025" y="2172955"/>
            <a:ext cx="54147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Spectral efficiency (SNR)</a:t>
            </a:r>
          </a:p>
          <a:p>
            <a:r>
              <a:rPr lang="en-US" sz="2400" dirty="0" smtClean="0">
                <a:solidFill>
                  <a:srgbClr val="1F497D"/>
                </a:solidFill>
              </a:rPr>
              <a:t>Directive antennas but higher noise figure</a:t>
            </a:r>
          </a:p>
          <a:p>
            <a:r>
              <a:rPr lang="en-US" sz="2400" dirty="0" smtClean="0">
                <a:solidFill>
                  <a:srgbClr val="1F497D"/>
                </a:solidFill>
              </a:rPr>
              <a:t>0.1-1X</a:t>
            </a:r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>
          <a:xfrm>
            <a:off x="457200" y="6002316"/>
            <a:ext cx="2133600" cy="365125"/>
          </a:xfrm>
        </p:spPr>
        <p:txBody>
          <a:bodyPr/>
          <a:lstStyle/>
          <a:p>
            <a:fld id="{245B2D63-373A-DC42-8C29-237958DAE1AF}" type="datetime1">
              <a:rPr lang="en-US" smtClean="0"/>
              <a:t>9/2/17</a:t>
            </a:fld>
            <a:endParaRPr lang="en-US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>
          <a:xfrm>
            <a:off x="6553200" y="6002316"/>
            <a:ext cx="2133600" cy="365125"/>
          </a:xfrm>
        </p:spPr>
        <p:txBody>
          <a:bodyPr/>
          <a:lstStyle/>
          <a:p>
            <a:fld id="{B9DDAAA0-2249-AC44-BE21-DC0114BA433F}" type="slidenum">
              <a:rPr lang="en-US" smtClean="0"/>
              <a:t>15</a:t>
            </a:fld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5401995" y="3889768"/>
            <a:ext cx="2620610" cy="18180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41825" y="4951198"/>
            <a:ext cx="2747782" cy="18180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97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</p:spPr>
        <p:txBody>
          <a:bodyPr>
            <a:normAutofit/>
          </a:bodyPr>
          <a:lstStyle/>
          <a:p>
            <a:r>
              <a:rPr lang="en-US" sz="3200" b="1" dirty="0"/>
              <a:t>m</a:t>
            </a:r>
            <a:r>
              <a:rPr lang="en-US" sz="3200" b="1" dirty="0" smtClean="0"/>
              <a:t>m-wave </a:t>
            </a:r>
            <a:r>
              <a:rPr lang="en-US" sz="3200" b="1" dirty="0" err="1" smtClean="0"/>
              <a:t>comm</a:t>
            </a:r>
            <a:r>
              <a:rPr lang="en-US" sz="3200" b="1" dirty="0" smtClean="0"/>
              <a:t>: a snapshot</a:t>
            </a:r>
            <a:endParaRPr lang="en-US" sz="3200" b="1" dirty="0"/>
          </a:p>
        </p:txBody>
      </p:sp>
      <p:pic>
        <p:nvPicPr>
          <p:cNvPr id="6" name="Picture 2" descr="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1860" y="3329970"/>
            <a:ext cx="3572971" cy="1662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wireless-3d-beamforming-data-center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582" y="5190648"/>
            <a:ext cx="2286000" cy="1530064"/>
          </a:xfrm>
          <a:prstGeom prst="rect">
            <a:avLst/>
          </a:prstGeom>
        </p:spPr>
      </p:pic>
      <p:pic>
        <p:nvPicPr>
          <p:cNvPr id="10" name="Picture 2" descr="Image result for mmwave picocells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65353" y="3329971"/>
            <a:ext cx="3527686" cy="159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mages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6983" y="5478236"/>
            <a:ext cx="2208919" cy="1236995"/>
          </a:xfrm>
          <a:prstGeom prst="rect">
            <a:avLst/>
          </a:prstGeom>
        </p:spPr>
      </p:pic>
      <p:pic>
        <p:nvPicPr>
          <p:cNvPr id="3" name="Picture 2" descr="Facebook-Connectivity-Lab’.jp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1588" y="5478236"/>
            <a:ext cx="2444580" cy="1194841"/>
          </a:xfrm>
          <a:prstGeom prst="rect">
            <a:avLst/>
          </a:prstGeom>
        </p:spPr>
      </p:pic>
      <p:pic>
        <p:nvPicPr>
          <p:cNvPr id="12" name="Picture 11" descr="download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6103" y="1348770"/>
            <a:ext cx="3153811" cy="152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4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Title 1"/>
          <p:cNvSpPr>
            <a:spLocks noGrp="1"/>
          </p:cNvSpPr>
          <p:nvPr>
            <p:ph type="title"/>
          </p:nvPr>
        </p:nvSpPr>
        <p:spPr>
          <a:xfrm>
            <a:off x="181429" y="0"/>
            <a:ext cx="8505371" cy="141763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charset="0"/>
              </a:rPr>
              <a:t>I</a:t>
            </a:r>
            <a:r>
              <a:rPr lang="en-US" dirty="0" smtClean="0">
                <a:latin typeface="Calibri" charset="0"/>
              </a:rPr>
              <a:t>n addition…</a:t>
            </a:r>
            <a:r>
              <a:rPr lang="en-US" dirty="0" err="1" smtClean="0">
                <a:latin typeface="Calibri" charset="0"/>
              </a:rPr>
              <a:t>mmWave</a:t>
            </a:r>
            <a:r>
              <a:rPr lang="en-US" dirty="0" smtClean="0">
                <a:latin typeface="Calibri" charset="0"/>
              </a:rPr>
              <a:t> commodity radar</a:t>
            </a:r>
            <a:endParaRPr lang="en-US" dirty="0">
              <a:latin typeface="Calibri" charset="0"/>
            </a:endParaRPr>
          </a:p>
        </p:txBody>
      </p:sp>
      <p:grpSp>
        <p:nvGrpSpPr>
          <p:cNvPr id="128002" name="Group 33"/>
          <p:cNvGrpSpPr>
            <a:grpSpLocks/>
          </p:cNvGrpSpPr>
          <p:nvPr/>
        </p:nvGrpSpPr>
        <p:grpSpPr bwMode="auto">
          <a:xfrm>
            <a:off x="779463" y="1417638"/>
            <a:ext cx="6254750" cy="2551112"/>
            <a:chOff x="4625127" y="2640551"/>
            <a:chExt cx="5220000" cy="2113697"/>
          </a:xfrm>
        </p:grpSpPr>
        <p:pic>
          <p:nvPicPr>
            <p:cNvPr id="5" name="Picture 4" descr="Screen Shot 2013-06-11 at 4.09.08 PM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625127" y="2640551"/>
              <a:ext cx="2868350" cy="185458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292100" dist="139700" dir="2700000" algn="tl" rotWithShape="0">
                <a:srgbClr val="333333">
                  <a:alpha val="64998"/>
                </a:srgbClr>
              </a:outerShdw>
            </a:effectLst>
          </p:spPr>
        </p:pic>
        <p:grpSp>
          <p:nvGrpSpPr>
            <p:cNvPr id="128007" name="Group 37"/>
            <p:cNvGrpSpPr>
              <a:grpSpLocks/>
            </p:cNvGrpSpPr>
            <p:nvPr/>
          </p:nvGrpSpPr>
          <p:grpSpPr bwMode="auto">
            <a:xfrm>
              <a:off x="8445278" y="2663455"/>
              <a:ext cx="1399849" cy="2090793"/>
              <a:chOff x="8445278" y="2663455"/>
              <a:chExt cx="1399849" cy="2090793"/>
            </a:xfrm>
          </p:grpSpPr>
          <p:pic>
            <p:nvPicPr>
              <p:cNvPr id="8" name="Picture 2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8444736" y="2662911"/>
                <a:ext cx="1400391" cy="20913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292100" dist="139700" dir="2700000" algn="tl" rotWithShape="0">
                  <a:srgbClr val="333333">
                    <a:alpha val="64998"/>
                  </a:srgbClr>
                </a:outerShdw>
              </a:effectLst>
            </p:spPr>
          </p:pic>
          <p:sp>
            <p:nvSpPr>
              <p:cNvPr id="9" name="Striped Right Arrow 39"/>
              <p:cNvSpPr>
                <a:spLocks/>
              </p:cNvSpPr>
              <p:nvPr/>
            </p:nvSpPr>
            <p:spPr bwMode="auto">
              <a:xfrm>
                <a:off x="9010457" y="3278474"/>
                <a:ext cx="651838" cy="677383"/>
              </a:xfrm>
              <a:custGeom>
                <a:avLst/>
                <a:gdLst>
                  <a:gd name="T0" fmla="*/ 0 w 650863"/>
                  <a:gd name="T1" fmla="*/ 206222 h 677301"/>
                  <a:gd name="T2" fmla="*/ 20339 w 650863"/>
                  <a:gd name="T3" fmla="*/ 206222 h 677301"/>
                  <a:gd name="T4" fmla="*/ 20339 w 650863"/>
                  <a:gd name="T5" fmla="*/ 471061 h 677301"/>
                  <a:gd name="T6" fmla="*/ 0 w 650863"/>
                  <a:gd name="T7" fmla="*/ 471061 h 677301"/>
                  <a:gd name="T8" fmla="*/ 0 w 650863"/>
                  <a:gd name="T9" fmla="*/ 206222 h 677301"/>
                  <a:gd name="T10" fmla="*/ 40679 w 650863"/>
                  <a:gd name="T11" fmla="*/ 206222 h 677301"/>
                  <a:gd name="T12" fmla="*/ 81358 w 650863"/>
                  <a:gd name="T13" fmla="*/ 206222 h 677301"/>
                  <a:gd name="T14" fmla="*/ 81358 w 650863"/>
                  <a:gd name="T15" fmla="*/ 471061 h 677301"/>
                  <a:gd name="T16" fmla="*/ 40679 w 650863"/>
                  <a:gd name="T17" fmla="*/ 471061 h 677301"/>
                  <a:gd name="T18" fmla="*/ 40679 w 650863"/>
                  <a:gd name="T19" fmla="*/ 206222 h 677301"/>
                  <a:gd name="T20" fmla="*/ 101697 w 650863"/>
                  <a:gd name="T21" fmla="*/ 206222 h 677301"/>
                  <a:gd name="T22" fmla="*/ 325432 w 650863"/>
                  <a:gd name="T23" fmla="*/ 206222 h 677301"/>
                  <a:gd name="T24" fmla="*/ 325432 w 650863"/>
                  <a:gd name="T25" fmla="*/ 0 h 677301"/>
                  <a:gd name="T26" fmla="*/ 650863 w 650863"/>
                  <a:gd name="T27" fmla="*/ 338644 h 677301"/>
                  <a:gd name="T28" fmla="*/ 325432 w 650863"/>
                  <a:gd name="T29" fmla="*/ 677283 h 677301"/>
                  <a:gd name="T30" fmla="*/ 325432 w 650863"/>
                  <a:gd name="T31" fmla="*/ 471061 h 677301"/>
                  <a:gd name="T32" fmla="*/ 101697 w 650863"/>
                  <a:gd name="T33" fmla="*/ 471061 h 677301"/>
                  <a:gd name="T34" fmla="*/ 101697 w 650863"/>
                  <a:gd name="T35" fmla="*/ 206222 h 677301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650863"/>
                  <a:gd name="T55" fmla="*/ 0 h 677301"/>
                  <a:gd name="T56" fmla="*/ 650863 w 650863"/>
                  <a:gd name="T57" fmla="*/ 677301 h 677301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650863" h="677301">
                    <a:moveTo>
                      <a:pt x="0" y="206228"/>
                    </a:moveTo>
                    <a:lnTo>
                      <a:pt x="20339" y="206228"/>
                    </a:lnTo>
                    <a:lnTo>
                      <a:pt x="20339" y="471073"/>
                    </a:lnTo>
                    <a:lnTo>
                      <a:pt x="0" y="471073"/>
                    </a:lnTo>
                    <a:lnTo>
                      <a:pt x="0" y="206228"/>
                    </a:lnTo>
                    <a:close/>
                    <a:moveTo>
                      <a:pt x="40679" y="206228"/>
                    </a:moveTo>
                    <a:lnTo>
                      <a:pt x="81358" y="206228"/>
                    </a:lnTo>
                    <a:lnTo>
                      <a:pt x="81358" y="471073"/>
                    </a:lnTo>
                    <a:lnTo>
                      <a:pt x="40679" y="471073"/>
                    </a:lnTo>
                    <a:lnTo>
                      <a:pt x="40679" y="206228"/>
                    </a:lnTo>
                    <a:close/>
                    <a:moveTo>
                      <a:pt x="101697" y="206228"/>
                    </a:moveTo>
                    <a:lnTo>
                      <a:pt x="325432" y="206228"/>
                    </a:lnTo>
                    <a:lnTo>
                      <a:pt x="325432" y="0"/>
                    </a:lnTo>
                    <a:lnTo>
                      <a:pt x="650863" y="338651"/>
                    </a:lnTo>
                    <a:lnTo>
                      <a:pt x="325432" y="677301"/>
                    </a:lnTo>
                    <a:lnTo>
                      <a:pt x="325432" y="471073"/>
                    </a:lnTo>
                    <a:lnTo>
                      <a:pt x="101697" y="471073"/>
                    </a:lnTo>
                    <a:lnTo>
                      <a:pt x="101697" y="206228"/>
                    </a:lnTo>
                    <a:close/>
                  </a:path>
                </a:pathLst>
              </a:custGeom>
              <a:solidFill>
                <a:schemeClr val="accent1">
                  <a:alpha val="43137"/>
                </a:schemeClr>
              </a:solidFill>
              <a:ln w="9525">
                <a:solidFill>
                  <a:srgbClr val="4A7EBB">
                    <a:alpha val="34901"/>
                  </a:srgbClr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8"/>
                  </a:srgbClr>
                </a:outerShdw>
              </a:effectLst>
            </p:spPr>
            <p:txBody>
              <a:bodyPr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</p:grpSp>
      </p:grpSp>
      <p:sp>
        <p:nvSpPr>
          <p:cNvPr id="128003" name="TextBox 9"/>
          <p:cNvSpPr txBox="1">
            <a:spLocks noChangeArrowheads="1"/>
          </p:cNvSpPr>
          <p:nvPr/>
        </p:nvSpPr>
        <p:spPr bwMode="auto">
          <a:xfrm>
            <a:off x="670605" y="4203248"/>
            <a:ext cx="37957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200" dirty="0">
                <a:latin typeface="Arial" charset="0"/>
              </a:rPr>
              <a:t>Vehicular situational awareness</a:t>
            </a:r>
          </a:p>
        </p:txBody>
      </p:sp>
      <p:sp>
        <p:nvSpPr>
          <p:cNvPr id="128004" name="TextBox 10"/>
          <p:cNvSpPr txBox="1">
            <a:spLocks noChangeArrowheads="1"/>
          </p:cNvSpPr>
          <p:nvPr/>
        </p:nvSpPr>
        <p:spPr bwMode="auto">
          <a:xfrm>
            <a:off x="5415417" y="4177396"/>
            <a:ext cx="24526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200" dirty="0">
                <a:latin typeface="Arial" charset="0"/>
              </a:rPr>
              <a:t>Gesture recognition</a:t>
            </a:r>
          </a:p>
        </p:txBody>
      </p:sp>
      <p:sp>
        <p:nvSpPr>
          <p:cNvPr id="128005" name="TextBox 1"/>
          <p:cNvSpPr txBox="1">
            <a:spLocks noChangeArrowheads="1"/>
          </p:cNvSpPr>
          <p:nvPr/>
        </p:nvSpPr>
        <p:spPr bwMode="auto">
          <a:xfrm>
            <a:off x="733880" y="5187611"/>
            <a:ext cx="713528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dirty="0"/>
              <a:t>Designs constrained by cost, complexity and </a:t>
            </a:r>
            <a:r>
              <a:rPr lang="en-US" dirty="0" smtClean="0"/>
              <a:t>geometry</a:t>
            </a:r>
          </a:p>
          <a:p>
            <a:pPr algn="ctr" eaLnBrk="1" hangingPunct="1"/>
            <a:r>
              <a:rPr lang="en-US" dirty="0" smtClean="0"/>
              <a:t>Very different from classical long-range military radar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Challenges</a:t>
            </a:r>
            <a:br>
              <a:rPr lang="en-US" dirty="0" smtClean="0"/>
            </a:br>
            <a:r>
              <a:rPr lang="en-US" sz="4000" dirty="0" smtClean="0"/>
              <a:t/>
            </a:r>
            <a:br>
              <a:rPr lang="en-US" sz="4000" dirty="0" smtClean="0"/>
            </a:br>
            <a:endParaRPr lang="en-US" sz="4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(aka Research Opportunities)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53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Must revisit all key concepts in wireless design</a:t>
            </a:r>
            <a:endParaRPr lang="en-US" sz="3600" dirty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Revisiting channel models for tiny wavelengths</a:t>
            </a:r>
          </a:p>
          <a:p>
            <a:pPr lvl="1"/>
            <a:r>
              <a:rPr lang="en-US" dirty="0" smtClean="0"/>
              <a:t>Sparse, easily blocked</a:t>
            </a:r>
          </a:p>
          <a:p>
            <a:pPr lvl="1"/>
            <a:r>
              <a:rPr lang="en-US" dirty="0" smtClean="0"/>
              <a:t>Critical role of directionality</a:t>
            </a:r>
          </a:p>
          <a:p>
            <a:pPr lvl="1"/>
            <a:r>
              <a:rPr lang="en-US" dirty="0" smtClean="0"/>
              <a:t>Geometric rather than statistical view of MIMO</a:t>
            </a:r>
          </a:p>
          <a:p>
            <a:r>
              <a:rPr lang="en-US" dirty="0" smtClean="0"/>
              <a:t>Revisiting signal processing architectures</a:t>
            </a:r>
          </a:p>
          <a:p>
            <a:pPr lvl="1"/>
            <a:r>
              <a:rPr lang="en-US" dirty="0" smtClean="0"/>
              <a:t>The ADC bottleneck</a:t>
            </a:r>
          </a:p>
          <a:p>
            <a:r>
              <a:rPr lang="en-US" dirty="0" smtClean="0"/>
              <a:t>Revisiting networking</a:t>
            </a:r>
          </a:p>
          <a:p>
            <a:pPr lvl="1"/>
            <a:r>
              <a:rPr lang="en-US" dirty="0" smtClean="0"/>
              <a:t>Highly directional links change MAC design considerations</a:t>
            </a:r>
          </a:p>
          <a:p>
            <a:pPr lvl="1"/>
            <a:r>
              <a:rPr lang="en-US" dirty="0" smtClean="0"/>
              <a:t>Multi-band operation (e.g., 1-5 GHz and 60 GHz)</a:t>
            </a:r>
          </a:p>
          <a:p>
            <a:r>
              <a:rPr lang="en-US" dirty="0" smtClean="0"/>
              <a:t>Revisiting radar</a:t>
            </a:r>
          </a:p>
          <a:p>
            <a:pPr lvl="1"/>
            <a:r>
              <a:rPr lang="en-US" dirty="0" smtClean="0"/>
              <a:t>Short-range geometry and hardware constraints</a:t>
            </a:r>
          </a:p>
          <a:p>
            <a:r>
              <a:rPr lang="en-US" dirty="0" smtClean="0"/>
              <a:t>Inherently cross-layer even at the level of </a:t>
            </a:r>
            <a:r>
              <a:rPr lang="en-US" dirty="0" err="1" smtClean="0"/>
              <a:t>comm</a:t>
            </a:r>
            <a:r>
              <a:rPr lang="en-US" dirty="0" smtClean="0"/>
              <a:t> and estimation theory</a:t>
            </a:r>
          </a:p>
          <a:p>
            <a:pPr lvl="1"/>
            <a:r>
              <a:rPr lang="en-US" dirty="0" smtClean="0"/>
              <a:t>Node form factor, hardware constraints, propagation geometry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2"/>
          <p:cNvSpPr>
            <a:spLocks noGrp="1"/>
          </p:cNvSpPr>
          <p:nvPr>
            <p:ph type="title"/>
          </p:nvPr>
        </p:nvSpPr>
        <p:spPr>
          <a:xfrm>
            <a:off x="457200" y="-83284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2 decades of wireless growth</a:t>
            </a:r>
            <a:endParaRPr lang="en-US" sz="4000" dirty="0"/>
          </a:p>
        </p:txBody>
      </p:sp>
      <p:sp>
        <p:nvSpPr>
          <p:cNvPr id="20483" name="Content Placeholder 3"/>
          <p:cNvSpPr>
            <a:spLocks noGrp="1"/>
          </p:cNvSpPr>
          <p:nvPr>
            <p:ph idx="1"/>
          </p:nvPr>
        </p:nvSpPr>
        <p:spPr>
          <a:xfrm>
            <a:off x="457200" y="1120936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Digital cellular is now global</a:t>
            </a:r>
          </a:p>
          <a:p>
            <a:pPr lvl="1"/>
            <a:r>
              <a:rPr lang="en-US" dirty="0" smtClean="0"/>
              <a:t>6B mobile phone subscribers today!</a:t>
            </a:r>
          </a:p>
          <a:p>
            <a:pPr lvl="1"/>
            <a:r>
              <a:rPr lang="en-US" dirty="0" smtClean="0"/>
              <a:t>Connects the most remote locations to the global economy</a:t>
            </a:r>
          </a:p>
          <a:p>
            <a:r>
              <a:rPr lang="en-US" dirty="0" err="1" smtClean="0"/>
              <a:t>WiFi</a:t>
            </a:r>
            <a:r>
              <a:rPr lang="en-US" dirty="0" smtClean="0"/>
              <a:t> is pervasive and growing</a:t>
            </a:r>
          </a:p>
          <a:p>
            <a:pPr lvl="1"/>
            <a:r>
              <a:rPr lang="en-US" dirty="0" smtClean="0"/>
              <a:t>Huge growth in carrier and enterprise markets</a:t>
            </a:r>
          </a:p>
          <a:p>
            <a:pPr lvl="1"/>
            <a:r>
              <a:rPr lang="en-US" dirty="0" smtClean="0"/>
              <a:t>Huge potential in residential markets in developing nations</a:t>
            </a:r>
          </a:p>
          <a:p>
            <a:r>
              <a:rPr lang="en-US" dirty="0" smtClean="0"/>
              <a:t>Technology </a:t>
            </a:r>
            <a:r>
              <a:rPr lang="en-US" strike="sngStrike" dirty="0" smtClean="0"/>
              <a:t>is</a:t>
            </a:r>
            <a:r>
              <a:rPr lang="en-US" dirty="0" smtClean="0"/>
              <a:t> was converging</a:t>
            </a:r>
          </a:p>
          <a:p>
            <a:pPr lvl="1"/>
            <a:r>
              <a:rPr lang="en-US" dirty="0" smtClean="0"/>
              <a:t>MIMO, OFDM part of all modern standards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5766595"/>
            <a:ext cx="817423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/>
              <a:t>mmWave</a:t>
            </a:r>
            <a:r>
              <a:rPr lang="en-US" sz="3200" b="1" dirty="0" smtClean="0"/>
              <a:t> represents a fundamental disruption</a:t>
            </a:r>
            <a:endParaRPr 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Channel Modeling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08429" y="3600450"/>
            <a:ext cx="8527141" cy="2038350"/>
          </a:xfrm>
        </p:spPr>
        <p:txBody>
          <a:bodyPr/>
          <a:lstStyle/>
          <a:p>
            <a:r>
              <a:rPr lang="en-US" dirty="0" smtClean="0"/>
              <a:t>Slides mostly due to: Maryam </a:t>
            </a:r>
            <a:r>
              <a:rPr lang="en-US" dirty="0" err="1" smtClean="0"/>
              <a:t>Eslami</a:t>
            </a:r>
            <a:r>
              <a:rPr lang="en-US" dirty="0" smtClean="0"/>
              <a:t> </a:t>
            </a:r>
            <a:r>
              <a:rPr lang="en-US" dirty="0" err="1" smtClean="0"/>
              <a:t>Rasekh</a:t>
            </a:r>
            <a:endParaRPr lang="en-US" dirty="0"/>
          </a:p>
        </p:txBody>
      </p:sp>
      <p:pic>
        <p:nvPicPr>
          <p:cNvPr id="6" name="Picture 6" descr="M.E. Rasekh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64717" y="4600201"/>
            <a:ext cx="1746915" cy="207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84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Step 0: can we close the link?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99571" y="3886199"/>
            <a:ext cx="8944429" cy="190137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Take-away from link budget</a:t>
            </a:r>
          </a:p>
          <a:p>
            <a:r>
              <a:rPr lang="en-US" dirty="0"/>
              <a:t>L</a:t>
            </a:r>
            <a:r>
              <a:rPr lang="en-US" dirty="0" smtClean="0"/>
              <a:t>ow-cost silicon works for indoor links</a:t>
            </a:r>
          </a:p>
          <a:p>
            <a:r>
              <a:rPr lang="en-US" dirty="0" smtClean="0"/>
              <a:t>Low-cost silicon also works for short outdoor links</a:t>
            </a:r>
          </a:p>
          <a:p>
            <a:r>
              <a:rPr lang="en-US" dirty="0" smtClean="0"/>
              <a:t>(~100 meters)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89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69" y="35379"/>
            <a:ext cx="8521131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Is propagation on our side?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669" y="1215675"/>
            <a:ext cx="8521131" cy="470852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Can we attain the kind of system specs we want with technology compatible with the mass market?</a:t>
            </a:r>
          </a:p>
          <a:p>
            <a:pPr lvl="1"/>
            <a:r>
              <a:rPr lang="en-US" dirty="0" smtClean="0"/>
              <a:t>Link budget for indoor links</a:t>
            </a:r>
          </a:p>
          <a:p>
            <a:pPr lvl="1"/>
            <a:r>
              <a:rPr lang="en-US" dirty="0" smtClean="0"/>
              <a:t>Link budget for outdoor links (oxygen absorption)</a:t>
            </a:r>
          </a:p>
          <a:p>
            <a:r>
              <a:rPr lang="en-US" dirty="0" smtClean="0"/>
              <a:t>CMOS power amps: sweet spot 0-10 </a:t>
            </a:r>
            <a:r>
              <a:rPr lang="en-US" dirty="0" err="1" smtClean="0"/>
              <a:t>dBm</a:t>
            </a:r>
            <a:endParaRPr lang="en-US" dirty="0" smtClean="0"/>
          </a:p>
          <a:p>
            <a:r>
              <a:rPr lang="en-US" dirty="0" err="1" smtClean="0"/>
              <a:t>SiGe</a:t>
            </a:r>
            <a:r>
              <a:rPr lang="en-US" dirty="0" smtClean="0"/>
              <a:t> power amps can go higher</a:t>
            </a:r>
          </a:p>
          <a:p>
            <a:r>
              <a:rPr lang="en-US" dirty="0" smtClean="0"/>
              <a:t>Using antenna arrays, can we go far enough so it is interesting?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76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Free space propagation </a:t>
            </a:r>
          </a:p>
        </p:txBody>
      </p:sp>
      <p:sp>
        <p:nvSpPr>
          <p:cNvPr id="131075" name="TextBox 2"/>
          <p:cNvSpPr txBox="1">
            <a:spLocks noChangeArrowheads="1"/>
          </p:cNvSpPr>
          <p:nvPr/>
        </p:nvSpPr>
        <p:spPr bwMode="auto">
          <a:xfrm>
            <a:off x="0" y="1143000"/>
            <a:ext cx="9372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  <a:latin typeface="Calibri" charset="0"/>
              </a:rPr>
              <a:t>The simplest model for how transmit power translates to received power</a:t>
            </a:r>
          </a:p>
        </p:txBody>
      </p:sp>
      <p:sp>
        <p:nvSpPr>
          <p:cNvPr id="131076" name="TextBox 3"/>
          <p:cNvSpPr txBox="1">
            <a:spLocks noChangeArrowheads="1"/>
          </p:cNvSpPr>
          <p:nvPr/>
        </p:nvSpPr>
        <p:spPr bwMode="auto">
          <a:xfrm>
            <a:off x="269875" y="1816100"/>
            <a:ext cx="8416925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Isotropic transmission </a:t>
            </a:r>
            <a:r>
              <a:rPr lang="en-US">
                <a:latin typeface="Calibri" charset="0"/>
                <a:sym typeface="Wingdings" charset="0"/>
              </a:rPr>
              <a:t> at range </a:t>
            </a:r>
            <a:r>
              <a:rPr lang="en-US" i="1">
                <a:latin typeface="Calibri" charset="0"/>
                <a:sym typeface="Wingdings" charset="0"/>
              </a:rPr>
              <a:t>R, </a:t>
            </a:r>
            <a:r>
              <a:rPr lang="en-US">
                <a:latin typeface="Calibri" charset="0"/>
                <a:sym typeface="Wingdings" charset="0"/>
              </a:rPr>
              <a:t>the power is distributed over</a:t>
            </a:r>
          </a:p>
          <a:p>
            <a:pPr eaLnBrk="1" hangingPunct="1"/>
            <a:r>
              <a:rPr lang="en-US">
                <a:latin typeface="Calibri" charset="0"/>
                <a:sym typeface="Wingdings" charset="0"/>
              </a:rPr>
              <a:t> the surface of a sphere of radius </a:t>
            </a:r>
            <a:r>
              <a:rPr lang="en-US" i="1">
                <a:latin typeface="Calibri" charset="0"/>
                <a:sym typeface="Wingdings" charset="0"/>
              </a:rPr>
              <a:t>R</a:t>
            </a:r>
            <a:endParaRPr lang="en-US">
              <a:latin typeface="Calibri" charset="0"/>
              <a:sym typeface="Wingdings" charset="0"/>
            </a:endParaRPr>
          </a:p>
          <a:p>
            <a:pPr eaLnBrk="1" hangingPunct="1"/>
            <a:r>
              <a:rPr lang="en-US">
                <a:latin typeface="Calibri" charset="0"/>
                <a:sym typeface="Wingdings" charset="0"/>
              </a:rPr>
              <a:t>Receiver antenna provides an aperture with an effective area for</a:t>
            </a:r>
          </a:p>
          <a:p>
            <a:pPr eaLnBrk="1" hangingPunct="1"/>
            <a:r>
              <a:rPr lang="en-US">
                <a:latin typeface="Calibri" charset="0"/>
                <a:sym typeface="Wingdings" charset="0"/>
              </a:rPr>
              <a:t> catching a fraction of this power</a:t>
            </a:r>
          </a:p>
        </p:txBody>
      </p:sp>
      <p:pic>
        <p:nvPicPr>
          <p:cNvPr id="131077" name="Picture 4" descr="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2575" y="3502025"/>
            <a:ext cx="31623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8" name="Picture 5" descr="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28900" y="5053013"/>
            <a:ext cx="3886200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9" name="TextBox 6"/>
          <p:cNvSpPr txBox="1">
            <a:spLocks noChangeArrowheads="1"/>
          </p:cNvSpPr>
          <p:nvPr/>
        </p:nvSpPr>
        <p:spPr bwMode="auto">
          <a:xfrm>
            <a:off x="457200" y="4530725"/>
            <a:ext cx="57451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If the transmitter uses a directional antenna:</a:t>
            </a:r>
          </a:p>
        </p:txBody>
      </p:sp>
      <p:sp>
        <p:nvSpPr>
          <p:cNvPr id="8" name="Rectangle 7"/>
          <p:cNvSpPr/>
          <p:nvPr/>
        </p:nvSpPr>
        <p:spPr>
          <a:xfrm>
            <a:off x="4937125" y="5294313"/>
            <a:ext cx="709613" cy="696912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1081" name="TextBox 9"/>
          <p:cNvSpPr txBox="1">
            <a:spLocks noChangeArrowheads="1"/>
          </p:cNvSpPr>
          <p:nvPr/>
        </p:nvSpPr>
        <p:spPr bwMode="auto">
          <a:xfrm>
            <a:off x="4937125" y="5999163"/>
            <a:ext cx="18192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Transmit antenna </a:t>
            </a:r>
          </a:p>
          <a:p>
            <a:pPr eaLnBrk="1" hangingPunct="1"/>
            <a:r>
              <a:rPr lang="en-US" sz="1800">
                <a:latin typeface="Calibri" charset="0"/>
              </a:rPr>
              <a:t> gain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30800" y="3640138"/>
            <a:ext cx="709613" cy="669925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1083" name="Rectangle 11"/>
          <p:cNvSpPr>
            <a:spLocks noChangeArrowheads="1"/>
          </p:cNvSpPr>
          <p:nvPr/>
        </p:nvSpPr>
        <p:spPr bwMode="auto">
          <a:xfrm>
            <a:off x="5799138" y="3386138"/>
            <a:ext cx="1371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>
                <a:latin typeface="Calibri" charset="0"/>
              </a:rPr>
              <a:t>Receive antenna </a:t>
            </a:r>
          </a:p>
          <a:p>
            <a:r>
              <a:rPr lang="en-US">
                <a:latin typeface="Calibri" charset="0"/>
              </a:rPr>
              <a:t> aperture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Relating gain to aperture</a:t>
            </a:r>
          </a:p>
        </p:txBody>
      </p:sp>
      <p:pic>
        <p:nvPicPr>
          <p:cNvPr id="132099" name="Picture 2" descr="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60588" y="2128838"/>
            <a:ext cx="382270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100" name="TextBox 3"/>
          <p:cNvSpPr txBox="1">
            <a:spLocks noChangeArrowheads="1"/>
          </p:cNvSpPr>
          <p:nvPr/>
        </p:nvSpPr>
        <p:spPr bwMode="auto">
          <a:xfrm>
            <a:off x="2898775" y="3344863"/>
            <a:ext cx="20145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Aperture for an</a:t>
            </a:r>
          </a:p>
          <a:p>
            <a:pPr eaLnBrk="1" hangingPunct="1"/>
            <a:r>
              <a:rPr lang="ja-JP" altLang="en-US" sz="1800">
                <a:latin typeface="Calibri" charset="0"/>
              </a:rPr>
              <a:t>“</a:t>
            </a:r>
            <a:r>
              <a:rPr lang="en-US" sz="1800">
                <a:latin typeface="Calibri" charset="0"/>
              </a:rPr>
              <a:t>isotropic</a:t>
            </a:r>
            <a:r>
              <a:rPr lang="ja-JP" altLang="en-US" sz="1800">
                <a:latin typeface="Calibri" charset="0"/>
              </a:rPr>
              <a:t>”</a:t>
            </a:r>
            <a:r>
              <a:rPr lang="en-US" sz="1800">
                <a:latin typeface="Calibri" charset="0"/>
              </a:rPr>
              <a:t> antenna</a:t>
            </a:r>
          </a:p>
        </p:txBody>
      </p:sp>
      <p:sp>
        <p:nvSpPr>
          <p:cNvPr id="5" name="Rectangle 4"/>
          <p:cNvSpPr/>
          <p:nvPr/>
        </p:nvSpPr>
        <p:spPr>
          <a:xfrm>
            <a:off x="3087688" y="2816225"/>
            <a:ext cx="1484312" cy="487363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2102" name="TextBox 5"/>
          <p:cNvSpPr txBox="1">
            <a:spLocks noChangeArrowheads="1"/>
          </p:cNvSpPr>
          <p:nvPr/>
        </p:nvSpPr>
        <p:spPr bwMode="auto">
          <a:xfrm>
            <a:off x="620713" y="1163638"/>
            <a:ext cx="80660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Antenna gain = ratio of aperture to that of an isotropic antenna</a:t>
            </a:r>
          </a:p>
        </p:txBody>
      </p:sp>
      <p:sp>
        <p:nvSpPr>
          <p:cNvPr id="132103" name="TextBox 6"/>
          <p:cNvSpPr txBox="1">
            <a:spLocks noChangeArrowheads="1"/>
          </p:cNvSpPr>
          <p:nvPr/>
        </p:nvSpPr>
        <p:spPr bwMode="auto">
          <a:xfrm>
            <a:off x="406400" y="4335463"/>
            <a:ext cx="8331200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>
                <a:latin typeface="Calibri" charset="0"/>
              </a:rPr>
              <a:t>Remarks </a:t>
            </a:r>
          </a:p>
          <a:p>
            <a:pPr eaLnBrk="1" hangingPunct="1"/>
            <a:r>
              <a:rPr lang="en-US">
                <a:latin typeface="Calibri" charset="0"/>
              </a:rPr>
              <a:t>--For given aperture, gain decreases with wavelength</a:t>
            </a:r>
          </a:p>
          <a:p>
            <a:pPr eaLnBrk="1" hangingPunct="1"/>
            <a:r>
              <a:rPr lang="en-US">
                <a:latin typeface="Calibri" charset="0"/>
              </a:rPr>
              <a:t>--Aperture roughly related to area </a:t>
            </a:r>
            <a:r>
              <a:rPr lang="en-US">
                <a:latin typeface="Calibri" charset="0"/>
                <a:sym typeface="Wingdings" charset="0"/>
              </a:rPr>
              <a:t> at lower carrier frequencies</a:t>
            </a:r>
          </a:p>
          <a:p>
            <a:pPr eaLnBrk="1" hangingPunct="1"/>
            <a:r>
              <a:rPr lang="en-US">
                <a:latin typeface="Calibri" charset="0"/>
                <a:sym typeface="Wingdings" charset="0"/>
              </a:rPr>
              <a:t> (larger wavelengths) we need larger form factors to achieve</a:t>
            </a:r>
          </a:p>
          <a:p>
            <a:pPr eaLnBrk="1" hangingPunct="1"/>
            <a:r>
              <a:rPr lang="en-US">
                <a:latin typeface="Calibri" charset="0"/>
                <a:sym typeface="Wingdings" charset="0"/>
              </a:rPr>
              <a:t> a given antenna gain</a:t>
            </a:r>
            <a:endParaRPr lang="en-US">
              <a:latin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latin typeface="Calibri" charset="0"/>
                <a:ea typeface="ＭＳ Ｐゴシック" charset="0"/>
                <a:cs typeface="ＭＳ Ｐゴシック" charset="0"/>
              </a:rPr>
              <a:t>Friis</a:t>
            </a:r>
            <a:r>
              <a:rPr lang="ja-JP" altLang="en-US" sz="3600">
                <a:latin typeface="Calibri" charset="0"/>
                <a:ea typeface="ＭＳ Ｐゴシック" charset="0"/>
                <a:cs typeface="ＭＳ Ｐゴシック" charset="0"/>
              </a:rPr>
              <a:t>’</a:t>
            </a:r>
            <a:r>
              <a:rPr lang="en-US" sz="3600">
                <a:latin typeface="Calibri" charset="0"/>
                <a:ea typeface="ＭＳ Ｐゴシック" charset="0"/>
                <a:cs typeface="ＭＳ Ｐゴシック" charset="0"/>
              </a:rPr>
              <a:t> formula for free space propagation</a:t>
            </a:r>
          </a:p>
        </p:txBody>
      </p:sp>
      <p:pic>
        <p:nvPicPr>
          <p:cNvPr id="133123" name="Picture 2" descr="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0450" y="2187575"/>
            <a:ext cx="44831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4" name="Picture 3" descr="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0350" y="4630738"/>
            <a:ext cx="317500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5" name="TextBox 4"/>
          <p:cNvSpPr txBox="1">
            <a:spLocks noChangeArrowheads="1"/>
          </p:cNvSpPr>
          <p:nvPr/>
        </p:nvSpPr>
        <p:spPr bwMode="auto">
          <a:xfrm>
            <a:off x="457200" y="1725613"/>
            <a:ext cx="33496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>
                <a:latin typeface="Calibri" charset="0"/>
              </a:rPr>
              <a:t>Given the antenna gains:</a:t>
            </a:r>
          </a:p>
        </p:txBody>
      </p:sp>
      <p:sp>
        <p:nvSpPr>
          <p:cNvPr id="133126" name="TextBox 5"/>
          <p:cNvSpPr txBox="1">
            <a:spLocks noChangeArrowheads="1"/>
          </p:cNvSpPr>
          <p:nvPr/>
        </p:nvSpPr>
        <p:spPr bwMode="auto">
          <a:xfrm>
            <a:off x="457200" y="3386138"/>
            <a:ext cx="7123113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200">
                <a:solidFill>
                  <a:srgbClr val="FF0000"/>
                </a:solidFill>
                <a:latin typeface="Calibri" charset="0"/>
              </a:rPr>
              <a:t>For fixed antenna gains, the larger the wavelength the better</a:t>
            </a:r>
          </a:p>
        </p:txBody>
      </p:sp>
      <p:sp>
        <p:nvSpPr>
          <p:cNvPr id="133127" name="TextBox 6"/>
          <p:cNvSpPr txBox="1">
            <a:spLocks noChangeArrowheads="1"/>
          </p:cNvSpPr>
          <p:nvPr/>
        </p:nvSpPr>
        <p:spPr bwMode="auto">
          <a:xfrm>
            <a:off x="457200" y="4168775"/>
            <a:ext cx="3930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>
                <a:latin typeface="Calibri" charset="0"/>
              </a:rPr>
              <a:t>Given the antenna apertures:</a:t>
            </a:r>
          </a:p>
        </p:txBody>
      </p:sp>
      <p:sp>
        <p:nvSpPr>
          <p:cNvPr id="133128" name="TextBox 7"/>
          <p:cNvSpPr txBox="1">
            <a:spLocks noChangeArrowheads="1"/>
          </p:cNvSpPr>
          <p:nvPr/>
        </p:nvSpPr>
        <p:spPr bwMode="auto">
          <a:xfrm>
            <a:off x="511175" y="5621338"/>
            <a:ext cx="817562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200">
                <a:solidFill>
                  <a:srgbClr val="FF0000"/>
                </a:solidFill>
                <a:latin typeface="Calibri" charset="0"/>
              </a:rPr>
              <a:t>For fixed antenna apertures (roughly equivalent to fixed form factors),</a:t>
            </a:r>
          </a:p>
          <a:p>
            <a:pPr eaLnBrk="1" hangingPunct="1"/>
            <a:r>
              <a:rPr lang="en-US" sz="2200">
                <a:solidFill>
                  <a:srgbClr val="FF0000"/>
                </a:solidFill>
                <a:latin typeface="Calibri" charset="0"/>
              </a:rPr>
              <a:t> the smaller the wavelength the better, provided we can point the</a:t>
            </a:r>
          </a:p>
          <a:p>
            <a:pPr eaLnBrk="1" hangingPunct="1"/>
            <a:r>
              <a:rPr lang="en-US" sz="2200">
                <a:solidFill>
                  <a:srgbClr val="FF0000"/>
                </a:solidFill>
                <a:latin typeface="Calibri" charset="0"/>
              </a:rPr>
              <a:t> transmitter and receiver at each other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Applying Friis</a:t>
            </a:r>
            <a:r>
              <a:rPr lang="ja-JP" altLang="en-US">
                <a:latin typeface="Calibri" charset="0"/>
                <a:ea typeface="ＭＳ Ｐゴシック" charset="0"/>
                <a:cs typeface="ＭＳ Ｐゴシック" charset="0"/>
              </a:rPr>
              <a:t>’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formula</a:t>
            </a:r>
          </a:p>
        </p:txBody>
      </p:sp>
      <p:pic>
        <p:nvPicPr>
          <p:cNvPr id="134147" name="Picture 2" descr="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2084388"/>
            <a:ext cx="85725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148" name="TextBox 3"/>
          <p:cNvSpPr txBox="1">
            <a:spLocks noChangeArrowheads="1"/>
          </p:cNvSpPr>
          <p:nvPr/>
        </p:nvSpPr>
        <p:spPr bwMode="auto">
          <a:xfrm>
            <a:off x="457200" y="1614488"/>
            <a:ext cx="32797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Going to the dB domain:</a:t>
            </a:r>
          </a:p>
        </p:txBody>
      </p:sp>
      <p:sp>
        <p:nvSpPr>
          <p:cNvPr id="134149" name="TextBox 4"/>
          <p:cNvSpPr txBox="1">
            <a:spLocks noChangeArrowheads="1"/>
          </p:cNvSpPr>
          <p:nvPr/>
        </p:nvSpPr>
        <p:spPr bwMode="auto">
          <a:xfrm>
            <a:off x="457200" y="3155950"/>
            <a:ext cx="21574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More generally:</a:t>
            </a:r>
          </a:p>
        </p:txBody>
      </p:sp>
      <p:pic>
        <p:nvPicPr>
          <p:cNvPr id="134150" name="Picture 5" descr="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3538" y="3703638"/>
            <a:ext cx="82169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151" name="TextBox 6"/>
          <p:cNvSpPr txBox="1">
            <a:spLocks noChangeArrowheads="1"/>
          </p:cNvSpPr>
          <p:nvPr/>
        </p:nvSpPr>
        <p:spPr bwMode="auto">
          <a:xfrm>
            <a:off x="6821488" y="4246563"/>
            <a:ext cx="155098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FF0000"/>
                </a:solidFill>
                <a:latin typeface="Calibri" charset="0"/>
              </a:rPr>
              <a:t>Plug in your </a:t>
            </a:r>
          </a:p>
          <a:p>
            <a:pPr eaLnBrk="1" hangingPunct="1"/>
            <a:r>
              <a:rPr lang="en-US" sz="1800">
                <a:solidFill>
                  <a:srgbClr val="FF0000"/>
                </a:solidFill>
                <a:latin typeface="Calibri" charset="0"/>
              </a:rPr>
              <a:t>favorite model </a:t>
            </a:r>
          </a:p>
          <a:p>
            <a:pPr eaLnBrk="1" hangingPunct="1"/>
            <a:r>
              <a:rPr lang="en-US" sz="1800">
                <a:solidFill>
                  <a:srgbClr val="FF0000"/>
                </a:solidFill>
                <a:latin typeface="Calibri" charset="0"/>
              </a:rPr>
              <a:t>for path loss</a:t>
            </a:r>
          </a:p>
        </p:txBody>
      </p:sp>
      <p:sp>
        <p:nvSpPr>
          <p:cNvPr id="9" name="Rectangle 8"/>
          <p:cNvSpPr/>
          <p:nvPr/>
        </p:nvSpPr>
        <p:spPr>
          <a:xfrm>
            <a:off x="6524625" y="3814763"/>
            <a:ext cx="2055813" cy="487362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4153" name="TextBox 9"/>
          <p:cNvSpPr txBox="1">
            <a:spLocks noChangeArrowheads="1"/>
          </p:cNvSpPr>
          <p:nvPr/>
        </p:nvSpPr>
        <p:spPr bwMode="auto">
          <a:xfrm>
            <a:off x="363538" y="5364163"/>
            <a:ext cx="74374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Free space path loss model gives us back the first formula:</a:t>
            </a:r>
          </a:p>
        </p:txBody>
      </p:sp>
      <p:pic>
        <p:nvPicPr>
          <p:cNvPr id="134154" name="Picture 10" descr="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92350" y="5822950"/>
            <a:ext cx="4232275" cy="93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Link budget</a:t>
            </a:r>
          </a:p>
        </p:txBody>
      </p:sp>
      <p:pic>
        <p:nvPicPr>
          <p:cNvPr id="135171" name="Picture 2" descr="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057650"/>
            <a:ext cx="8496300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172" name="TextBox 4"/>
          <p:cNvSpPr txBox="1">
            <a:spLocks noChangeArrowheads="1"/>
          </p:cNvSpPr>
          <p:nvPr/>
        </p:nvSpPr>
        <p:spPr bwMode="auto">
          <a:xfrm>
            <a:off x="0" y="1417638"/>
            <a:ext cx="8493431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Calibri" charset="0"/>
              </a:rPr>
              <a:t>Given a desired receiver </a:t>
            </a:r>
            <a:r>
              <a:rPr lang="en-US" dirty="0" smtClean="0">
                <a:latin typeface="Calibri" charset="0"/>
              </a:rPr>
              <a:t>sensitivity (i.e., received power), </a:t>
            </a:r>
            <a:endParaRPr lang="en-US" dirty="0">
              <a:latin typeface="Calibri" charset="0"/>
            </a:endParaRPr>
          </a:p>
          <a:p>
            <a:pPr eaLnBrk="1" hangingPunct="1"/>
            <a:r>
              <a:rPr lang="en-US" dirty="0">
                <a:latin typeface="Calibri" charset="0"/>
              </a:rPr>
              <a:t>      what is the required transmit power to attain a desired range?</a:t>
            </a:r>
          </a:p>
          <a:p>
            <a:pPr eaLnBrk="1" hangingPunct="1"/>
            <a:r>
              <a:rPr lang="en-US" dirty="0">
                <a:latin typeface="Calibri" charset="0"/>
              </a:rPr>
              <a:t>OR</a:t>
            </a:r>
          </a:p>
          <a:p>
            <a:pPr eaLnBrk="1" hangingPunct="1"/>
            <a:r>
              <a:rPr lang="en-US" dirty="0">
                <a:latin typeface="Calibri" charset="0"/>
              </a:rPr>
              <a:t>     what is the attainable range for a given transmit power? </a:t>
            </a:r>
          </a:p>
          <a:p>
            <a:pPr eaLnBrk="1" hangingPunct="1"/>
            <a:r>
              <a:rPr lang="en-US" dirty="0">
                <a:latin typeface="Calibri" charset="0"/>
              </a:rPr>
              <a:t>Must account for transmit and receive directivities, path loss, and</a:t>
            </a:r>
          </a:p>
          <a:p>
            <a:pPr eaLnBrk="1" hangingPunct="1"/>
            <a:r>
              <a:rPr lang="en-US" dirty="0">
                <a:latin typeface="Calibri" charset="0"/>
              </a:rPr>
              <a:t> add on a link margin (for </a:t>
            </a:r>
            <a:r>
              <a:rPr lang="en-US" dirty="0" err="1">
                <a:latin typeface="Calibri" charset="0"/>
              </a:rPr>
              <a:t>unmodeled</a:t>
            </a:r>
            <a:r>
              <a:rPr lang="en-US" dirty="0">
                <a:latin typeface="Calibri" charset="0"/>
              </a:rPr>
              <a:t>, </a:t>
            </a:r>
            <a:r>
              <a:rPr lang="en-US" dirty="0" err="1">
                <a:latin typeface="Calibri" charset="0"/>
              </a:rPr>
              <a:t>unforseen</a:t>
            </a:r>
            <a:r>
              <a:rPr lang="en-US" dirty="0">
                <a:latin typeface="Calibri" charset="0"/>
              </a:rPr>
              <a:t> contingencies)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L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ink budget analysis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8003" name="TextBox 3"/>
          <p:cNvSpPr txBox="1">
            <a:spLocks noChangeArrowheads="1"/>
          </p:cNvSpPr>
          <p:nvPr/>
        </p:nvSpPr>
        <p:spPr bwMode="auto">
          <a:xfrm>
            <a:off x="76200" y="2416175"/>
            <a:ext cx="8259763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 dirty="0">
                <a:latin typeface="Calibri" charset="0"/>
              </a:rPr>
              <a:t>Receiver sensitivity: </a:t>
            </a:r>
            <a:r>
              <a:rPr lang="en-US" dirty="0">
                <a:latin typeface="Calibri" charset="0"/>
              </a:rPr>
              <a:t>minimum received power required to attain </a:t>
            </a:r>
          </a:p>
          <a:p>
            <a:pPr eaLnBrk="1" hangingPunct="1"/>
            <a:r>
              <a:rPr lang="en-US" dirty="0" smtClean="0">
                <a:latin typeface="Calibri" charset="0"/>
              </a:rPr>
              <a:t> a desired </a:t>
            </a:r>
            <a:r>
              <a:rPr lang="en-US" dirty="0">
                <a:latin typeface="Calibri" charset="0"/>
              </a:rPr>
              <a:t>error </a:t>
            </a:r>
            <a:r>
              <a:rPr lang="en-US" dirty="0" smtClean="0">
                <a:latin typeface="Calibri" charset="0"/>
              </a:rPr>
              <a:t>probability</a:t>
            </a:r>
            <a:endParaRPr lang="en-US" dirty="0">
              <a:latin typeface="Calibri" charset="0"/>
            </a:endParaRPr>
          </a:p>
          <a:p>
            <a:pPr eaLnBrk="1" hangingPunct="1"/>
            <a:r>
              <a:rPr lang="en-US" dirty="0">
                <a:latin typeface="Calibri" charset="0"/>
              </a:rPr>
              <a:t>(depends on the modulation scheme, bit rate, channel model,</a:t>
            </a:r>
          </a:p>
          <a:p>
            <a:pPr eaLnBrk="1" hangingPunct="1"/>
            <a:r>
              <a:rPr lang="en-US" dirty="0">
                <a:latin typeface="Calibri" charset="0"/>
              </a:rPr>
              <a:t> receiver noise figure)</a:t>
            </a:r>
          </a:p>
        </p:txBody>
      </p:sp>
      <p:sp>
        <p:nvSpPr>
          <p:cNvPr id="128004" name="TextBox 4"/>
          <p:cNvSpPr txBox="1">
            <a:spLocks noChangeArrowheads="1"/>
          </p:cNvSpPr>
          <p:nvPr/>
        </p:nvSpPr>
        <p:spPr bwMode="auto">
          <a:xfrm>
            <a:off x="84138" y="5214938"/>
            <a:ext cx="82518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 dirty="0">
                <a:latin typeface="Calibri" charset="0"/>
              </a:rPr>
              <a:t>Link budget: </a:t>
            </a:r>
            <a:r>
              <a:rPr lang="en-US" dirty="0">
                <a:latin typeface="Calibri" charset="0"/>
              </a:rPr>
              <a:t>Once we know the receiver sensitivity, we can work </a:t>
            </a:r>
          </a:p>
          <a:p>
            <a:pPr eaLnBrk="1" hangingPunct="1"/>
            <a:r>
              <a:rPr lang="en-US" dirty="0">
                <a:latin typeface="Calibri" charset="0"/>
              </a:rPr>
              <a:t>backward and figure out the physical link parameters required</a:t>
            </a:r>
          </a:p>
          <a:p>
            <a:pPr eaLnBrk="1" hangingPunct="1"/>
            <a:r>
              <a:rPr lang="en-US" dirty="0">
                <a:latin typeface="Calibri" charset="0"/>
              </a:rPr>
              <a:t> to deliver the required received power (plus a margin of safety) </a:t>
            </a:r>
          </a:p>
        </p:txBody>
      </p:sp>
      <p:sp>
        <p:nvSpPr>
          <p:cNvPr id="128005" name="TextBox 5"/>
          <p:cNvSpPr txBox="1">
            <a:spLocks noChangeArrowheads="1"/>
          </p:cNvSpPr>
          <p:nvPr/>
        </p:nvSpPr>
        <p:spPr bwMode="auto">
          <a:xfrm>
            <a:off x="76200" y="1417638"/>
            <a:ext cx="823494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FF0000"/>
                </a:solidFill>
                <a:latin typeface="Calibri" charset="0"/>
              </a:rPr>
              <a:t>Basic </a:t>
            </a:r>
            <a:r>
              <a:rPr lang="en-US" dirty="0" err="1" smtClean="0">
                <a:solidFill>
                  <a:srgbClr val="FF0000"/>
                </a:solidFill>
                <a:latin typeface="Calibri" charset="0"/>
              </a:rPr>
              <a:t>comm</a:t>
            </a:r>
            <a:r>
              <a:rPr lang="en-US" dirty="0" smtClean="0">
                <a:solidFill>
                  <a:srgbClr val="FF0000"/>
                </a:solidFill>
                <a:latin typeface="Calibri" charset="0"/>
              </a:rPr>
              <a:t> theory maps modulation &amp; coding scheme to </a:t>
            </a:r>
            <a:r>
              <a:rPr lang="en-US" dirty="0" err="1" smtClean="0">
                <a:solidFill>
                  <a:srgbClr val="FF0000"/>
                </a:solidFill>
                <a:latin typeface="Calibri" charset="0"/>
              </a:rPr>
              <a:t>Eb</a:t>
            </a:r>
            <a:r>
              <a:rPr lang="en-US" dirty="0" smtClean="0">
                <a:solidFill>
                  <a:srgbClr val="FF0000"/>
                </a:solidFill>
                <a:latin typeface="Calibri" charset="0"/>
              </a:rPr>
              <a:t>/N0 </a:t>
            </a:r>
          </a:p>
          <a:p>
            <a:pPr eaLnBrk="1" hangingPunct="1"/>
            <a:r>
              <a:rPr lang="en-US" dirty="0">
                <a:solidFill>
                  <a:srgbClr val="FF0000"/>
                </a:solidFill>
                <a:latin typeface="Calibri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alibri" charset="0"/>
              </a:rPr>
              <a:t>requirement; we then need to map to received power needed</a:t>
            </a:r>
            <a:endParaRPr lang="en-US" dirty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</p:txBody>
      </p:sp>
      <p:sp>
        <p:nvSpPr>
          <p:cNvPr id="128006" name="TextBox 6"/>
          <p:cNvSpPr txBox="1">
            <a:spLocks noChangeArrowheads="1"/>
          </p:cNvSpPr>
          <p:nvPr/>
        </p:nvSpPr>
        <p:spPr bwMode="auto">
          <a:xfrm>
            <a:off x="84138" y="4154488"/>
            <a:ext cx="88757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  <a:latin typeface="Calibri" charset="0"/>
              </a:rPr>
              <a:t>We can now design the physical link parameters: transmit and receive</a:t>
            </a:r>
          </a:p>
          <a:p>
            <a:pPr eaLnBrk="1" hangingPunct="1"/>
            <a:r>
              <a:rPr lang="en-US">
                <a:solidFill>
                  <a:srgbClr val="FF0000"/>
                </a:solidFill>
                <a:latin typeface="Calibri" charset="0"/>
              </a:rPr>
              <a:t> antennas, transmit power, link range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Receiver sensitivity</a:t>
            </a:r>
          </a:p>
        </p:txBody>
      </p:sp>
      <p:pic>
        <p:nvPicPr>
          <p:cNvPr id="129028" name="Picture 5" descr="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200" y="1596781"/>
            <a:ext cx="4063263" cy="1225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030" name="Picture 7" descr="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200" y="3202559"/>
            <a:ext cx="4580827" cy="70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032" name="Picture 9" descr="3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968661"/>
            <a:ext cx="8754721" cy="89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032612" y="3349629"/>
            <a:ext cx="1913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(noise power)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4380286"/>
            <a:ext cx="6900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Receiver sensitivity (minimum receive power needed)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57399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425"/>
            <a:ext cx="8229600" cy="1143000"/>
          </a:xfrm>
        </p:spPr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m-wave: what’s different?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1988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System goals: </a:t>
            </a:r>
            <a:r>
              <a:rPr lang="en-US" dirty="0" err="1" smtClean="0"/>
              <a:t>multiGbps</a:t>
            </a:r>
            <a:r>
              <a:rPr lang="en-US" dirty="0" smtClean="0"/>
              <a:t> wireless</a:t>
            </a:r>
          </a:p>
          <a:p>
            <a:r>
              <a:rPr lang="en-US" dirty="0" smtClean="0"/>
              <a:t>Bandwidth no longer a constraint</a:t>
            </a:r>
          </a:p>
          <a:p>
            <a:r>
              <a:rPr lang="en-US" dirty="0" smtClean="0"/>
              <a:t>Channel characteristics</a:t>
            </a:r>
          </a:p>
          <a:p>
            <a:pPr lvl="1"/>
            <a:r>
              <a:rPr lang="en-US" dirty="0" smtClean="0"/>
              <a:t>Sparse rather than rich scattering</a:t>
            </a:r>
          </a:p>
          <a:p>
            <a:r>
              <a:rPr lang="en-US" dirty="0" smtClean="0"/>
              <a:t>The nature of MIMO</a:t>
            </a:r>
          </a:p>
          <a:p>
            <a:pPr lvl="1"/>
            <a:r>
              <a:rPr lang="en-US" dirty="0" err="1" smtClean="0"/>
              <a:t>Beamforming</a:t>
            </a:r>
            <a:r>
              <a:rPr lang="en-US" dirty="0" smtClean="0"/>
              <a:t>, diversity, multiplexing all different at tiny wavelengths</a:t>
            </a:r>
          </a:p>
          <a:p>
            <a:r>
              <a:rPr lang="en-US" dirty="0" smtClean="0"/>
              <a:t>Signal processing at </a:t>
            </a:r>
            <a:r>
              <a:rPr lang="en-US" dirty="0" err="1" smtClean="0"/>
              <a:t>multiGbps</a:t>
            </a:r>
            <a:r>
              <a:rPr lang="en-US" dirty="0" smtClean="0"/>
              <a:t> speeds</a:t>
            </a:r>
          </a:p>
          <a:p>
            <a:pPr lvl="1"/>
            <a:r>
              <a:rPr lang="en-US" dirty="0" smtClean="0"/>
              <a:t>ADC is a bottleneck, OFDM may not be the best choice</a:t>
            </a:r>
          </a:p>
          <a:p>
            <a:r>
              <a:rPr lang="en-US" dirty="0" smtClean="0"/>
              <a:t>Networking with highly directional links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90673" y="5917951"/>
            <a:ext cx="573987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So really, everything is different!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47612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1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Receiver sensitivity in </a:t>
            </a:r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dBm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30052" name="Picture 2" descr="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1563" y="2832100"/>
            <a:ext cx="60579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4" name="Picture 4" descr="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5325" y="4510088"/>
            <a:ext cx="7721600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055" name="TextBox 5"/>
          <p:cNvSpPr txBox="1">
            <a:spLocks noChangeArrowheads="1"/>
          </p:cNvSpPr>
          <p:nvPr/>
        </p:nvSpPr>
        <p:spPr bwMode="auto">
          <a:xfrm>
            <a:off x="158750" y="3730625"/>
            <a:ext cx="271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  <a:sym typeface="Wingdings" charset="0"/>
              </a:rPr>
              <a:t>We therefore obtain</a:t>
            </a:r>
            <a:endParaRPr lang="en-US">
              <a:latin typeface="Calibri" charset="0"/>
            </a:endParaRPr>
          </a:p>
        </p:txBody>
      </p:sp>
      <p:sp>
        <p:nvSpPr>
          <p:cNvPr id="130056" name="TextBox 7"/>
          <p:cNvSpPr txBox="1">
            <a:spLocks noChangeArrowheads="1"/>
          </p:cNvSpPr>
          <p:nvPr/>
        </p:nvSpPr>
        <p:spPr bwMode="auto">
          <a:xfrm>
            <a:off x="0" y="5746750"/>
            <a:ext cx="91440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>
                <a:latin typeface="Calibri" charset="0"/>
              </a:rPr>
              <a:t>How should we design the system to attain the desired RX sensitivity?</a:t>
            </a:r>
          </a:p>
          <a:p>
            <a:pPr algn="ctr" eaLnBrk="1" hangingPunct="1"/>
            <a:r>
              <a:rPr lang="en-US" b="1">
                <a:solidFill>
                  <a:srgbClr val="FF0000"/>
                </a:solidFill>
                <a:latin typeface="Calibri" charset="0"/>
              </a:rPr>
              <a:t>Need to relate transmit power to received power</a:t>
            </a:r>
          </a:p>
        </p:txBody>
      </p:sp>
      <p:graphicFrame>
        <p:nvGraphicFramePr>
          <p:cNvPr id="130050" name="Object 2"/>
          <p:cNvGraphicFramePr>
            <a:graphicFrameLocks noChangeAspect="1"/>
          </p:cNvGraphicFramePr>
          <p:nvPr/>
        </p:nvGraphicFramePr>
        <p:xfrm>
          <a:off x="1935163" y="2259013"/>
          <a:ext cx="4287837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4" name="Equation" r:id="rId5" imgW="2679700" imgH="393700" progId="Equation.3">
                  <p:embed/>
                </p:oleObj>
              </mc:Choice>
              <mc:Fallback>
                <p:oleObj name="Equation" r:id="rId5" imgW="26797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5163" y="2259013"/>
                        <a:ext cx="4287837" cy="630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057" name="TextBox 10"/>
          <p:cNvSpPr txBox="1">
            <a:spLocks noChangeArrowheads="1"/>
          </p:cNvSpPr>
          <p:nvPr/>
        </p:nvSpPr>
        <p:spPr bwMode="auto">
          <a:xfrm>
            <a:off x="158750" y="1489075"/>
            <a:ext cx="7866063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200" dirty="0">
                <a:latin typeface="Calibri" charset="0"/>
              </a:rPr>
              <a:t>At room temperature and for a bandwidth of 1 Hz, the noise power</a:t>
            </a:r>
          </a:p>
          <a:p>
            <a:pPr eaLnBrk="1" hangingPunct="1"/>
            <a:r>
              <a:rPr lang="en-US" sz="2200" dirty="0">
                <a:latin typeface="Calibri" charset="0"/>
              </a:rPr>
              <a:t> equals -174 </a:t>
            </a:r>
            <a:r>
              <a:rPr lang="en-US" sz="2200" dirty="0" err="1">
                <a:latin typeface="Calibri" charset="0"/>
              </a:rPr>
              <a:t>dBm</a:t>
            </a:r>
            <a:endParaRPr lang="en-US" sz="2200" dirty="0">
              <a:latin typeface="Calibri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71563" y="2917825"/>
            <a:ext cx="6057900" cy="611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7200" y="4424363"/>
            <a:ext cx="7959725" cy="11271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0060" name="TextBox 12"/>
          <p:cNvSpPr txBox="1">
            <a:spLocks noChangeArrowheads="1"/>
          </p:cNvSpPr>
          <p:nvPr/>
        </p:nvSpPr>
        <p:spPr bwMode="auto">
          <a:xfrm>
            <a:off x="7407275" y="2917825"/>
            <a:ext cx="1671638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(for noise figure</a:t>
            </a:r>
          </a:p>
          <a:p>
            <a:pPr eaLnBrk="1" hangingPunct="1"/>
            <a:r>
              <a:rPr lang="en-US" sz="1800">
                <a:latin typeface="Calibri" charset="0"/>
              </a:rPr>
              <a:t> of </a:t>
            </a:r>
            <a:r>
              <a:rPr lang="en-US" sz="1800" i="1">
                <a:latin typeface="Calibri" charset="0"/>
              </a:rPr>
              <a:t>F </a:t>
            </a:r>
            <a:r>
              <a:rPr lang="en-US" sz="1800">
                <a:latin typeface="Calibri" charset="0"/>
              </a:rPr>
              <a:t>dB)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3" name="Title 1"/>
          <p:cNvSpPr>
            <a:spLocks noGrp="1"/>
          </p:cNvSpPr>
          <p:nvPr>
            <p:ph type="title"/>
          </p:nvPr>
        </p:nvSpPr>
        <p:spPr>
          <a:xfrm>
            <a:off x="457200" y="-296863"/>
            <a:ext cx="8229600" cy="1143001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Numerical value of noise PSD</a:t>
            </a:r>
          </a:p>
        </p:txBody>
      </p:sp>
      <p:graphicFrame>
        <p:nvGraphicFramePr>
          <p:cNvPr id="48130" name="Object 2"/>
          <p:cNvGraphicFramePr>
            <a:graphicFrameLocks noChangeAspect="1"/>
          </p:cNvGraphicFramePr>
          <p:nvPr/>
        </p:nvGraphicFramePr>
        <p:xfrm>
          <a:off x="2560638" y="846138"/>
          <a:ext cx="3200400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0" name="Equation" r:id="rId3" imgW="1536700" imgH="177800" progId="Equation.3">
                  <p:embed/>
                </p:oleObj>
              </mc:Choice>
              <mc:Fallback>
                <p:oleObj name="Equation" r:id="rId3" imgW="15367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0638" y="846138"/>
                        <a:ext cx="3200400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1" name="Object 3"/>
          <p:cNvGraphicFramePr>
            <a:graphicFrameLocks noChangeAspect="1"/>
          </p:cNvGraphicFramePr>
          <p:nvPr/>
        </p:nvGraphicFramePr>
        <p:xfrm>
          <a:off x="2101850" y="2297113"/>
          <a:ext cx="4940300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" name="Equation" r:id="rId5" imgW="3289300" imgH="660400" progId="Equation.3">
                  <p:embed/>
                </p:oleObj>
              </mc:Choice>
              <mc:Fallback>
                <p:oleObj name="Equation" r:id="rId5" imgW="3289300" imgH="660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1850" y="2297113"/>
                        <a:ext cx="4940300" cy="1089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4" name="TextBox 6"/>
          <p:cNvSpPr txBox="1">
            <a:spLocks noChangeArrowheads="1"/>
          </p:cNvSpPr>
          <p:nvPr/>
        </p:nvSpPr>
        <p:spPr bwMode="auto">
          <a:xfrm>
            <a:off x="0" y="1271588"/>
            <a:ext cx="90503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White noise arising from many devices in the receiver can be summarized into a single quantity </a:t>
            </a:r>
            <a:r>
              <a:rPr lang="en-US" sz="1800" b="1">
                <a:latin typeface="Calibri" charset="0"/>
              </a:rPr>
              <a:t>Noise figure: </a:t>
            </a:r>
            <a:r>
              <a:rPr lang="en-US" sz="1800">
                <a:latin typeface="Calibri" charset="0"/>
              </a:rPr>
              <a:t>tells us how big the PSD is with respect to a benchmark</a:t>
            </a:r>
          </a:p>
          <a:p>
            <a:pPr eaLnBrk="1" hangingPunct="1"/>
            <a:r>
              <a:rPr lang="en-US" sz="1800" i="1">
                <a:latin typeface="Calibri" charset="0"/>
              </a:rPr>
              <a:t>Benchmark:</a:t>
            </a:r>
            <a:r>
              <a:rPr lang="en-US" sz="1800">
                <a:latin typeface="Calibri" charset="0"/>
              </a:rPr>
              <a:t> thermal noise of a resistor with matched impedance at </a:t>
            </a:r>
            <a:r>
              <a:rPr lang="ja-JP" altLang="en-US" sz="1800">
                <a:latin typeface="Calibri" charset="0"/>
              </a:rPr>
              <a:t>“</a:t>
            </a:r>
            <a:r>
              <a:rPr lang="en-US" sz="1800">
                <a:latin typeface="Calibri" charset="0"/>
              </a:rPr>
              <a:t>room temperature</a:t>
            </a:r>
            <a:r>
              <a:rPr lang="ja-JP" altLang="en-US" sz="1800">
                <a:latin typeface="Calibri" charset="0"/>
              </a:rPr>
              <a:t>”</a:t>
            </a:r>
            <a:endParaRPr lang="en-US" sz="1800">
              <a:latin typeface="Calibri" charset="0"/>
            </a:endParaRPr>
          </a:p>
        </p:txBody>
      </p:sp>
      <p:graphicFrame>
        <p:nvGraphicFramePr>
          <p:cNvPr id="48132" name="Object 4"/>
          <p:cNvGraphicFramePr>
            <a:graphicFrameLocks noChangeAspect="1"/>
          </p:cNvGraphicFramePr>
          <p:nvPr/>
        </p:nvGraphicFramePr>
        <p:xfrm>
          <a:off x="2801938" y="3630613"/>
          <a:ext cx="2001837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" name="Equation" r:id="rId7" imgW="1460500" imgH="622300" progId="Equation.3">
                  <p:embed/>
                </p:oleObj>
              </mc:Choice>
              <mc:Fallback>
                <p:oleObj name="Equation" r:id="rId7" imgW="1460500" imgH="622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1938" y="3630613"/>
                        <a:ext cx="2001837" cy="85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5" name="TextBox 9"/>
          <p:cNvSpPr txBox="1">
            <a:spLocks noChangeArrowheads="1"/>
          </p:cNvSpPr>
          <p:nvPr/>
        </p:nvSpPr>
        <p:spPr bwMode="auto">
          <a:xfrm>
            <a:off x="292100" y="4611688"/>
            <a:ext cx="78533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Noise figure usually expressed in dB, and noise power can be computed as follows:</a:t>
            </a:r>
          </a:p>
        </p:txBody>
      </p:sp>
      <p:pic>
        <p:nvPicPr>
          <p:cNvPr id="48136" name="Picture 10" descr="1.pn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1338" y="5145088"/>
            <a:ext cx="41148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7" name="TextBox 11"/>
          <p:cNvSpPr txBox="1">
            <a:spLocks noChangeArrowheads="1"/>
          </p:cNvSpPr>
          <p:nvPr/>
        </p:nvSpPr>
        <p:spPr bwMode="auto">
          <a:xfrm>
            <a:off x="457200" y="5810250"/>
            <a:ext cx="30337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Power often expressed in dBm</a:t>
            </a:r>
          </a:p>
        </p:txBody>
      </p:sp>
      <p:pic>
        <p:nvPicPr>
          <p:cNvPr id="48138" name="Picture 12" descr="2.png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52613" y="6205538"/>
            <a:ext cx="5189537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4803"/>
            <a:ext cx="8229600" cy="1143000"/>
          </a:xfrm>
        </p:spPr>
        <p:txBody>
          <a:bodyPr/>
          <a:lstStyle/>
          <a:p>
            <a:r>
              <a:rPr lang="en-US" dirty="0" smtClean="0"/>
              <a:t>Example 60 GHz indoor link budget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65159" y="4281561"/>
            <a:ext cx="69501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4x4 antenna array at each end,</a:t>
            </a:r>
            <a:r>
              <a:rPr lang="en-US" sz="2400" dirty="0"/>
              <a:t> </a:t>
            </a:r>
            <a:r>
              <a:rPr lang="en-US" sz="2400" dirty="0" smtClean="0"/>
              <a:t>2 </a:t>
            </a:r>
            <a:r>
              <a:rPr lang="en-US" sz="2400" dirty="0" err="1" smtClean="0"/>
              <a:t>dBi</a:t>
            </a:r>
            <a:r>
              <a:rPr lang="en-US" sz="2400" dirty="0" smtClean="0"/>
              <a:t> gain per element</a:t>
            </a:r>
          </a:p>
          <a:p>
            <a:r>
              <a:rPr lang="en-US" sz="2400" dirty="0" smtClean="0">
                <a:sym typeface="Wingdings"/>
              </a:rPr>
              <a:t> 14 </a:t>
            </a:r>
            <a:r>
              <a:rPr lang="en-US" sz="2400" dirty="0" err="1" smtClean="0">
                <a:sym typeface="Wingdings"/>
              </a:rPr>
              <a:t>dBi</a:t>
            </a:r>
            <a:r>
              <a:rPr lang="en-US" sz="2400" dirty="0" smtClean="0">
                <a:sym typeface="Wingdings"/>
              </a:rPr>
              <a:t> gain at each end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054025" y="5373321"/>
            <a:ext cx="6411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10 m range </a:t>
            </a:r>
            <a:r>
              <a:rPr lang="en-US" sz="2400" dirty="0" smtClean="0">
                <a:sym typeface="Wingdings"/>
              </a:rPr>
              <a:t> free-space path loss is about 88 dB 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43036" y="1461766"/>
            <a:ext cx="7843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2.5 </a:t>
            </a:r>
            <a:r>
              <a:rPr lang="en-US" sz="2400" dirty="0" err="1" smtClean="0"/>
              <a:t>Gbps</a:t>
            </a:r>
            <a:r>
              <a:rPr lang="en-US" sz="2400" dirty="0" smtClean="0"/>
              <a:t> link using  QPSK and rate 13/16 code operating 2 dB </a:t>
            </a:r>
          </a:p>
          <a:p>
            <a:r>
              <a:rPr lang="en-US" sz="2400" dirty="0" smtClean="0"/>
              <a:t>from Shannon limit</a:t>
            </a:r>
            <a:endParaRPr lang="en-US" sz="2400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9663" y="2458409"/>
            <a:ext cx="2415625" cy="281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4992" y="3690890"/>
            <a:ext cx="42413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Receiver sensitivity = -71.5 </a:t>
            </a:r>
            <a:r>
              <a:rPr lang="en-US" sz="2400" b="1" dirty="0" err="1" smtClean="0"/>
              <a:t>dBm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43036" y="2923222"/>
            <a:ext cx="2313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Noise figure 6 dB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5998335"/>
            <a:ext cx="79288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Transmit power with 10 dB link margin is only about -1.5 </a:t>
            </a:r>
            <a:r>
              <a:rPr lang="en-US" sz="2400" dirty="0" err="1" smtClean="0"/>
              <a:t>dBm</a:t>
            </a:r>
            <a:r>
              <a:rPr lang="en-US" sz="2400" dirty="0" smtClean="0"/>
              <a:t>!</a:t>
            </a:r>
          </a:p>
          <a:p>
            <a:r>
              <a:rPr lang="en-US" sz="2400" dirty="0" smtClean="0"/>
              <a:t>(</a:t>
            </a:r>
            <a:r>
              <a:rPr lang="en-US" sz="2400" dirty="0" smtClean="0">
                <a:sym typeface="Wingdings"/>
              </a:rPr>
              <a:t> </a:t>
            </a:r>
            <a:r>
              <a:rPr lang="en-US" sz="2400" dirty="0" smtClean="0"/>
              <a:t>can use less directive antennas)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374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1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100 m outdoor 60 GHz link</a:t>
            </a:r>
            <a:br>
              <a:rPr lang="en-US" dirty="0" smtClean="0"/>
            </a:br>
            <a:r>
              <a:rPr lang="en-US" dirty="0" smtClean="0"/>
              <a:t>(backhaul, base-to-mobile)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49236" y="2190143"/>
            <a:ext cx="6047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Free space propagation loss increases by 20 dB 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25860" y="2916356"/>
            <a:ext cx="7801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Oxygen absorption </a:t>
            </a:r>
            <a:r>
              <a:rPr lang="en-US" sz="2400" dirty="0" smtClean="0"/>
              <a:t>(16 dB/km) leads to 1.6 dB additional loss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049236" y="3689343"/>
            <a:ext cx="6004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Rain margin </a:t>
            </a:r>
            <a:r>
              <a:rPr lang="en-US" sz="2400" dirty="0" smtClean="0"/>
              <a:t>(25 dB/km for 2 inches/</a:t>
            </a:r>
            <a:r>
              <a:rPr lang="en-US" sz="2400" dirty="0" err="1" smtClean="0"/>
              <a:t>hr</a:t>
            </a:r>
            <a:r>
              <a:rPr lang="en-US" sz="2400" dirty="0" smtClean="0"/>
              <a:t>): 2.5 dB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4561230"/>
            <a:ext cx="81632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Required transmit power goes up to </a:t>
            </a:r>
            <a:r>
              <a:rPr lang="en-US" sz="2400" b="1" dirty="0" smtClean="0"/>
              <a:t>22.6 </a:t>
            </a:r>
            <a:r>
              <a:rPr lang="en-US" sz="2400" b="1" dirty="0" err="1" smtClean="0"/>
              <a:t>dBm</a:t>
            </a:r>
            <a:endParaRPr lang="en-US" sz="2400" b="1" dirty="0" smtClean="0"/>
          </a:p>
          <a:p>
            <a:r>
              <a:rPr lang="en-US" sz="2400" dirty="0" smtClean="0"/>
              <a:t>For 4x4 array, TX power per element is </a:t>
            </a:r>
            <a:r>
              <a:rPr lang="en-US" sz="2400" b="1" dirty="0" smtClean="0"/>
              <a:t>10.6 </a:t>
            </a:r>
            <a:r>
              <a:rPr lang="en-US" sz="2400" b="1" dirty="0" err="1" smtClean="0"/>
              <a:t>dBm</a:t>
            </a:r>
            <a:r>
              <a:rPr lang="en-US" sz="2400" b="1" dirty="0" smtClean="0"/>
              <a:t> </a:t>
            </a:r>
          </a:p>
          <a:p>
            <a:r>
              <a:rPr lang="en-US" sz="2400" dirty="0" smtClean="0"/>
              <a:t>(doable with CMOS, easy with </a:t>
            </a:r>
            <a:r>
              <a:rPr lang="en-US" sz="2400" dirty="0" err="1" smtClean="0"/>
              <a:t>SiGe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EIRP = 22.6 </a:t>
            </a:r>
            <a:r>
              <a:rPr lang="en-US" sz="2400" dirty="0" err="1" smtClean="0"/>
              <a:t>dBm</a:t>
            </a:r>
            <a:r>
              <a:rPr lang="en-US" sz="2400" dirty="0" smtClean="0"/>
              <a:t> + 14 </a:t>
            </a:r>
            <a:r>
              <a:rPr lang="en-US" sz="2400" dirty="0" err="1" smtClean="0"/>
              <a:t>dBi</a:t>
            </a:r>
            <a:r>
              <a:rPr lang="en-US" sz="2400" dirty="0" smtClean="0"/>
              <a:t> = </a:t>
            </a:r>
            <a:r>
              <a:rPr lang="en-US" sz="2400" b="1" dirty="0" smtClean="0"/>
              <a:t>36.6 </a:t>
            </a:r>
            <a:r>
              <a:rPr lang="en-US" sz="2400" b="1" dirty="0" err="1" smtClean="0"/>
              <a:t>dBm</a:t>
            </a:r>
            <a:r>
              <a:rPr lang="en-US" sz="2400" b="1" dirty="0" smtClean="0"/>
              <a:t> </a:t>
            </a:r>
            <a:r>
              <a:rPr lang="en-US" sz="2400" dirty="0" smtClean="0"/>
              <a:t>&lt; FCC EIRP limit of 40 </a:t>
            </a:r>
            <a:r>
              <a:rPr lang="en-US" sz="2400" dirty="0" err="1" smtClean="0"/>
              <a:t>dBm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509427" y="1619601"/>
            <a:ext cx="5560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Using 10 m indoor link budget as reference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80954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the link budgets tell us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60 GHz is well matched to indoor networking and to </a:t>
            </a:r>
            <a:r>
              <a:rPr lang="en-US" dirty="0" err="1" smtClean="0"/>
              <a:t>picocellular</a:t>
            </a:r>
            <a:r>
              <a:rPr lang="en-US" dirty="0" smtClean="0"/>
              <a:t> networks</a:t>
            </a:r>
          </a:p>
          <a:p>
            <a:pPr lvl="1"/>
            <a:r>
              <a:rPr lang="en-US" dirty="0" smtClean="0"/>
              <a:t>Oxygen absorption has limited impact at moderate ranges</a:t>
            </a:r>
          </a:p>
          <a:p>
            <a:pPr lvl="1"/>
            <a:r>
              <a:rPr lang="en-US" dirty="0" smtClean="0"/>
              <a:t>Heavy rain can be accommodated in link budget </a:t>
            </a:r>
          </a:p>
          <a:p>
            <a:pPr lvl="1"/>
            <a:r>
              <a:rPr lang="en-US" dirty="0" smtClean="0"/>
              <a:t>Moderate directivity suffices</a:t>
            </a:r>
          </a:p>
          <a:p>
            <a:pPr lvl="1"/>
            <a:r>
              <a:rPr lang="en-US" dirty="0" smtClean="0"/>
              <a:t>Electronically steerable links give flexibility in networking</a:t>
            </a:r>
          </a:p>
          <a:p>
            <a:pPr lvl="1"/>
            <a:r>
              <a:rPr lang="en-US" dirty="0" smtClean="0"/>
              <a:t>Low-cost silicon implementations are possible</a:t>
            </a:r>
          </a:p>
          <a:p>
            <a:r>
              <a:rPr lang="en-US" dirty="0" smtClean="0"/>
              <a:t>For truly long range, need to avoid oxygen absorption</a:t>
            </a:r>
          </a:p>
          <a:p>
            <a:pPr lvl="1"/>
            <a:r>
              <a:rPr lang="en-US" dirty="0" smtClean="0"/>
              <a:t>64-71 (unlicensed), 71-76, 81-86 GHz (semi-unlicensed)</a:t>
            </a:r>
          </a:p>
          <a:p>
            <a:pPr lvl="1"/>
            <a:r>
              <a:rPr lang="en-US" dirty="0" smtClean="0"/>
              <a:t>Bands above 100 GHz</a:t>
            </a:r>
          </a:p>
          <a:p>
            <a:pPr lvl="1"/>
            <a:r>
              <a:rPr lang="en-US" dirty="0" smtClean="0"/>
              <a:t>Need very high directivity (can we steer effectively?)</a:t>
            </a:r>
          </a:p>
        </p:txBody>
      </p:sp>
    </p:spTree>
    <p:extLst>
      <p:ext uri="{BB962C8B-B14F-4D97-AF65-F5344CB8AC3E}">
        <p14:creationId xmlns:p14="http://schemas.microsoft.com/office/powerpoint/2010/main" val="228293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1995715"/>
            <a:ext cx="9144000" cy="160473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Step 1: Channel Characterization</a:t>
            </a:r>
            <a:endParaRPr lang="en-US" sz="4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99144" y="3886200"/>
            <a:ext cx="8744856" cy="1752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Take-away</a:t>
            </a:r>
          </a:p>
          <a:p>
            <a:r>
              <a:rPr lang="en-US" dirty="0" smtClean="0"/>
              <a:t>Sparse, geometrically predictable channels</a:t>
            </a:r>
          </a:p>
          <a:p>
            <a:r>
              <a:rPr lang="en-US" dirty="0" smtClean="0"/>
              <a:t>Very different from statistical models used at lower frequencies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17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loud 4"/>
          <p:cNvSpPr/>
          <p:nvPr/>
        </p:nvSpPr>
        <p:spPr>
          <a:xfrm>
            <a:off x="2652239" y="3626350"/>
            <a:ext cx="388200" cy="355944"/>
          </a:xfrm>
          <a:prstGeom prst="clou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88200" y="5410200"/>
            <a:ext cx="7417600" cy="381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Basics of channel modeling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Sum of propagation paths</a:t>
            </a:r>
          </a:p>
          <a:p>
            <a:pPr lvl="1"/>
            <a:r>
              <a:rPr lang="en-US" sz="2000" dirty="0" smtClean="0">
                <a:solidFill>
                  <a:srgbClr val="00B050"/>
                </a:solidFill>
              </a:rPr>
              <a:t>Free space propagation (LOS)</a:t>
            </a:r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Specular reflection</a:t>
            </a:r>
          </a:p>
          <a:p>
            <a:pPr lvl="1"/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</a:rPr>
              <a:t>Propagation through dielectric obstacles</a:t>
            </a:r>
          </a:p>
          <a:p>
            <a:pPr lvl="1"/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Diffraction and scattering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0" y="5867400"/>
            <a:ext cx="5638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All these components are strong in conventional lower frequency  bands (&lt;6GHz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			but </a:t>
            </a:r>
            <a:r>
              <a:rPr lang="en-US" dirty="0"/>
              <a:t>in </a:t>
            </a:r>
            <a:r>
              <a:rPr lang="en-US" dirty="0" err="1"/>
              <a:t>mmwave</a:t>
            </a:r>
            <a:r>
              <a:rPr lang="en-US" dirty="0"/>
              <a:t>..?</a:t>
            </a:r>
          </a:p>
        </p:txBody>
      </p:sp>
      <p:pic>
        <p:nvPicPr>
          <p:cNvPr id="1026" name="Picture 2" descr="C:\Users\Maryam\AppData\Local\Microsoft\Windows\Temporary Internet Files\Content.IE5\L6DBHI00\EM34o[1]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2135" y="4495800"/>
            <a:ext cx="498372" cy="58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Maryam\AppData\Local\Microsoft\Windows\Temporary Internet Files\Content.IE5\L6DBHI00\EM34o[1]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43828" y="4203006"/>
            <a:ext cx="498372" cy="58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/>
          <p:cNvCxnSpPr>
            <a:stCxn id="1026" idx="3"/>
            <a:endCxn id="9" idx="1"/>
          </p:cNvCxnSpPr>
          <p:nvPr/>
        </p:nvCxnSpPr>
        <p:spPr>
          <a:xfrm flipV="1">
            <a:off x="1500507" y="4495800"/>
            <a:ext cx="5443321" cy="292794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26" idx="3"/>
          </p:cNvCxnSpPr>
          <p:nvPr/>
        </p:nvCxnSpPr>
        <p:spPr>
          <a:xfrm flipV="1">
            <a:off x="1500507" y="3982294"/>
            <a:ext cx="1345832" cy="80630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9" idx="1"/>
          </p:cNvCxnSpPr>
          <p:nvPr/>
        </p:nvCxnSpPr>
        <p:spPr>
          <a:xfrm>
            <a:off x="2846339" y="3982294"/>
            <a:ext cx="4097489" cy="51350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3495179" y="5410200"/>
            <a:ext cx="514361" cy="381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1026" idx="3"/>
            <a:endCxn id="53" idx="0"/>
          </p:cNvCxnSpPr>
          <p:nvPr/>
        </p:nvCxnSpPr>
        <p:spPr>
          <a:xfrm>
            <a:off x="1500507" y="4788594"/>
            <a:ext cx="2251853" cy="62160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3" idx="0"/>
            <a:endCxn id="9" idx="1"/>
          </p:cNvCxnSpPr>
          <p:nvPr/>
        </p:nvCxnSpPr>
        <p:spPr>
          <a:xfrm flipV="1">
            <a:off x="3752360" y="4495800"/>
            <a:ext cx="3191468" cy="9144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lowchart: Data 57"/>
          <p:cNvSpPr/>
          <p:nvPr/>
        </p:nvSpPr>
        <p:spPr>
          <a:xfrm>
            <a:off x="3885371" y="4321924"/>
            <a:ext cx="457200" cy="729302"/>
          </a:xfrm>
          <a:prstGeom prst="flowChartInputOutpu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/>
          <p:cNvCxnSpPr/>
          <p:nvPr/>
        </p:nvCxnSpPr>
        <p:spPr>
          <a:xfrm flipV="1">
            <a:off x="3934986" y="4637033"/>
            <a:ext cx="377458" cy="22334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86837-2815-4DDA-8756-C69A72287212}" type="slidenum">
              <a:rPr lang="en-US" smtClean="0"/>
              <a:t>36</a:t>
            </a:fld>
            <a:endParaRPr lang="en-US"/>
          </a:p>
        </p:txBody>
      </p:sp>
      <p:pic>
        <p:nvPicPr>
          <p:cNvPr id="18" name="Picture 7" descr="C:\Users\Maryam\AppData\Local\Microsoft\Windows\Temporary Internet Files\Content.IE5\72JA3KBU\concentric_circles[1].gif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75266" y="3563122"/>
            <a:ext cx="733907" cy="965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25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reflection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93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Reflection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Plane wave traveling in homogenous environment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6217614"/>
              </p:ext>
            </p:extLst>
          </p:nvPr>
        </p:nvGraphicFramePr>
        <p:xfrm>
          <a:off x="1841500" y="2743200"/>
          <a:ext cx="158750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3" name="Equation" r:id="rId3" imgW="990360" imgH="279360" progId="Equation.3">
                  <p:embed/>
                </p:oleObj>
              </mc:Choice>
              <mc:Fallback>
                <p:oleObj name="Equation" r:id="rId3" imgW="99036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1500" y="2743200"/>
                        <a:ext cx="1587500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2929744"/>
              </p:ext>
            </p:extLst>
          </p:nvPr>
        </p:nvGraphicFramePr>
        <p:xfrm>
          <a:off x="876300" y="3581400"/>
          <a:ext cx="29337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4" name="Equation" r:id="rId5" imgW="1663560" imgH="393480" progId="Equation.3">
                  <p:embed/>
                </p:oleObj>
              </mc:Choice>
              <mc:Fallback>
                <p:oleObj name="Equation" r:id="rId5" imgW="16635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300" y="3581400"/>
                        <a:ext cx="2933700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7679981"/>
              </p:ext>
            </p:extLst>
          </p:nvPr>
        </p:nvGraphicFramePr>
        <p:xfrm>
          <a:off x="1597693" y="4648200"/>
          <a:ext cx="1098262" cy="4026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5" name="Equation" r:id="rId7" imgW="622080" imgH="228600" progId="Equation.3">
                  <p:embed/>
                </p:oleObj>
              </mc:Choice>
              <mc:Fallback>
                <p:oleObj name="Equation" r:id="rId7" imgW="62208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97693" y="4648200"/>
                        <a:ext cx="1098262" cy="4026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2420194"/>
              </p:ext>
            </p:extLst>
          </p:nvPr>
        </p:nvGraphicFramePr>
        <p:xfrm>
          <a:off x="5204777" y="4648200"/>
          <a:ext cx="967423" cy="405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6" name="Equation" r:id="rId9" imgW="545760" imgH="228600" progId="Equation.3">
                  <p:embed/>
                </p:oleObj>
              </mc:Choice>
              <mc:Fallback>
                <p:oleObj name="Equation" r:id="rId9" imgW="54576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04777" y="4648200"/>
                        <a:ext cx="967423" cy="405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Straight Arrow Connector 15"/>
          <p:cNvCxnSpPr/>
          <p:nvPr/>
        </p:nvCxnSpPr>
        <p:spPr>
          <a:xfrm>
            <a:off x="6012412" y="5029200"/>
            <a:ext cx="457200" cy="9387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851860" y="5967968"/>
            <a:ext cx="2072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Electric permittivity </a:t>
            </a:r>
          </a:p>
          <a:p>
            <a:r>
              <a:rPr lang="en-US" dirty="0" smtClean="0"/>
              <a:t>of vacuum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4017033" y="5499100"/>
            <a:ext cx="2078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Relative permittivity</a:t>
            </a:r>
            <a:endParaRPr lang="en-US" dirty="0"/>
          </a:p>
        </p:txBody>
      </p:sp>
      <p:cxnSp>
        <p:nvCxnSpPr>
          <p:cNvPr id="52" name="Straight Arrow Connector 51"/>
          <p:cNvCxnSpPr/>
          <p:nvPr/>
        </p:nvCxnSpPr>
        <p:spPr>
          <a:xfrm flipH="1">
            <a:off x="5479012" y="5029200"/>
            <a:ext cx="304800" cy="4693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2459967" y="5029200"/>
            <a:ext cx="457200" cy="9305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929025" y="5981716"/>
            <a:ext cx="2360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Magnetic permeability </a:t>
            </a:r>
            <a:br>
              <a:rPr lang="en-US" dirty="0" smtClean="0"/>
            </a:br>
            <a:r>
              <a:rPr lang="en-US" dirty="0" smtClean="0"/>
              <a:t>of vacuum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76200" y="5638800"/>
            <a:ext cx="2172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Relative permeability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 flipH="1">
            <a:off x="1926567" y="5029200"/>
            <a:ext cx="3048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7080667"/>
              </p:ext>
            </p:extLst>
          </p:nvPr>
        </p:nvGraphicFramePr>
        <p:xfrm>
          <a:off x="755142" y="2133600"/>
          <a:ext cx="2673858" cy="307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7" name="Equation" r:id="rId11" imgW="2209680" imgH="253800" progId="Equation.3">
                  <p:embed/>
                </p:oleObj>
              </mc:Choice>
              <mc:Fallback>
                <p:oleObj name="Equation" r:id="rId11" imgW="2209680" imgH="253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55142" y="2133600"/>
                        <a:ext cx="2673858" cy="3073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762000" y="2819400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phasor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7" name="Freeform 26"/>
          <p:cNvSpPr/>
          <p:nvPr/>
        </p:nvSpPr>
        <p:spPr>
          <a:xfrm>
            <a:off x="975187" y="2998616"/>
            <a:ext cx="2263517" cy="683789"/>
          </a:xfrm>
          <a:custGeom>
            <a:avLst/>
            <a:gdLst>
              <a:gd name="connsiteX0" fmla="*/ 2239961 w 2263517"/>
              <a:gd name="connsiteY0" fmla="*/ 0 h 752168"/>
              <a:gd name="connsiteX1" fmla="*/ 1989239 w 2263517"/>
              <a:gd name="connsiteY1" fmla="*/ 412955 h 752168"/>
              <a:gd name="connsiteX2" fmla="*/ 293174 w 2263517"/>
              <a:gd name="connsiteY2" fmla="*/ 412955 h 752168"/>
              <a:gd name="connsiteX3" fmla="*/ 12955 w 2263517"/>
              <a:gd name="connsiteY3" fmla="*/ 752168 h 752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3517" h="752168">
                <a:moveTo>
                  <a:pt x="2239961" y="0"/>
                </a:moveTo>
                <a:cubicBezTo>
                  <a:pt x="2276832" y="172064"/>
                  <a:pt x="2313704" y="344129"/>
                  <a:pt x="1989239" y="412955"/>
                </a:cubicBezTo>
                <a:cubicBezTo>
                  <a:pt x="1664774" y="481781"/>
                  <a:pt x="622555" y="356420"/>
                  <a:pt x="293174" y="412955"/>
                </a:cubicBezTo>
                <a:cubicBezTo>
                  <a:pt x="-36207" y="469491"/>
                  <a:pt x="-11626" y="610829"/>
                  <a:pt x="12955" y="752168"/>
                </a:cubicBezTo>
              </a:path>
            </a:pathLst>
          </a:custGeom>
          <a:noFill/>
          <a:ln w="12700">
            <a:solidFill>
              <a:schemeClr val="accent2">
                <a:lumMod val="50000"/>
              </a:schemeClr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017177" y="4114800"/>
            <a:ext cx="1407801" cy="524116"/>
          </a:xfrm>
          <a:custGeom>
            <a:avLst/>
            <a:gdLst>
              <a:gd name="connsiteX0" fmla="*/ 1548581 w 1548581"/>
              <a:gd name="connsiteY0" fmla="*/ 0 h 634181"/>
              <a:gd name="connsiteX1" fmla="*/ 1076632 w 1548581"/>
              <a:gd name="connsiteY1" fmla="*/ 442452 h 634181"/>
              <a:gd name="connsiteX2" fmla="*/ 398207 w 1548581"/>
              <a:gd name="connsiteY2" fmla="*/ 427703 h 634181"/>
              <a:gd name="connsiteX3" fmla="*/ 0 w 1548581"/>
              <a:gd name="connsiteY3" fmla="*/ 634181 h 63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8581" h="634181">
                <a:moveTo>
                  <a:pt x="1548581" y="0"/>
                </a:moveTo>
                <a:cubicBezTo>
                  <a:pt x="1408471" y="185584"/>
                  <a:pt x="1268361" y="371168"/>
                  <a:pt x="1076632" y="442452"/>
                </a:cubicBezTo>
                <a:cubicBezTo>
                  <a:pt x="884903" y="513736"/>
                  <a:pt x="577646" y="395748"/>
                  <a:pt x="398207" y="427703"/>
                </a:cubicBezTo>
                <a:cubicBezTo>
                  <a:pt x="218768" y="459658"/>
                  <a:pt x="109384" y="546919"/>
                  <a:pt x="0" y="634181"/>
                </a:cubicBezTo>
              </a:path>
            </a:pathLst>
          </a:custGeom>
          <a:noFill/>
          <a:ln w="12700">
            <a:solidFill>
              <a:schemeClr val="accent2">
                <a:lumMod val="50000"/>
              </a:schemeClr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>
            <a:off x="3686903" y="4100052"/>
            <a:ext cx="1534026" cy="530942"/>
          </a:xfrm>
          <a:custGeom>
            <a:avLst/>
            <a:gdLst>
              <a:gd name="connsiteX0" fmla="*/ 194 w 1534026"/>
              <a:gd name="connsiteY0" fmla="*/ 0 h 530942"/>
              <a:gd name="connsiteX1" fmla="*/ 191923 w 1534026"/>
              <a:gd name="connsiteY1" fmla="*/ 339213 h 530942"/>
              <a:gd name="connsiteX2" fmla="*/ 1165316 w 1534026"/>
              <a:gd name="connsiteY2" fmla="*/ 383458 h 530942"/>
              <a:gd name="connsiteX3" fmla="*/ 1534026 w 1534026"/>
              <a:gd name="connsiteY3" fmla="*/ 530942 h 53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34026" h="530942">
                <a:moveTo>
                  <a:pt x="194" y="0"/>
                </a:moveTo>
                <a:cubicBezTo>
                  <a:pt x="-1035" y="137651"/>
                  <a:pt x="-2264" y="275303"/>
                  <a:pt x="191923" y="339213"/>
                </a:cubicBezTo>
                <a:cubicBezTo>
                  <a:pt x="386110" y="403123"/>
                  <a:pt x="941632" y="351503"/>
                  <a:pt x="1165316" y="383458"/>
                </a:cubicBezTo>
                <a:cubicBezTo>
                  <a:pt x="1389000" y="415413"/>
                  <a:pt x="1461513" y="473177"/>
                  <a:pt x="1534026" y="530942"/>
                </a:cubicBezTo>
              </a:path>
            </a:pathLst>
          </a:custGeom>
          <a:noFill/>
          <a:ln w="12700">
            <a:solidFill>
              <a:schemeClr val="accent2">
                <a:lumMod val="50000"/>
              </a:schemeClr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 rot="1645859">
            <a:off x="6741368" y="3533379"/>
            <a:ext cx="1754909" cy="914400"/>
            <a:chOff x="3112656" y="3048000"/>
            <a:chExt cx="1318489" cy="914400"/>
          </a:xfrm>
        </p:grpSpPr>
        <p:cxnSp>
          <p:nvCxnSpPr>
            <p:cNvPr id="24" name="Straight Arrow Connector 23"/>
            <p:cNvCxnSpPr/>
            <p:nvPr/>
          </p:nvCxnSpPr>
          <p:spPr>
            <a:xfrm>
              <a:off x="3112656" y="3048000"/>
              <a:ext cx="131848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3112656" y="3193026"/>
              <a:ext cx="131848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3112656" y="3352800"/>
              <a:ext cx="131848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3112656" y="3505200"/>
              <a:ext cx="131848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3112656" y="3657600"/>
              <a:ext cx="131848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3112656" y="3810000"/>
              <a:ext cx="131848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3112656" y="3962400"/>
              <a:ext cx="131848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/>
          <p:cNvCxnSpPr/>
          <p:nvPr/>
        </p:nvCxnSpPr>
        <p:spPr>
          <a:xfrm rot="1645859">
            <a:off x="7666430" y="5001491"/>
            <a:ext cx="420112" cy="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8576510"/>
              </p:ext>
            </p:extLst>
          </p:nvPr>
        </p:nvGraphicFramePr>
        <p:xfrm>
          <a:off x="7495648" y="5075297"/>
          <a:ext cx="267128" cy="457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8" name="Equation" r:id="rId13" imgW="266400" imgH="457200" progId="Equation.3">
                  <p:embed/>
                </p:oleObj>
              </mc:Choice>
              <mc:Fallback>
                <p:oleObj name="Equation" r:id="rId13" imgW="2664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495648" y="5075297"/>
                        <a:ext cx="267128" cy="4573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6" name="Straight Connector 35"/>
          <p:cNvCxnSpPr/>
          <p:nvPr/>
        </p:nvCxnSpPr>
        <p:spPr>
          <a:xfrm flipH="1">
            <a:off x="6727093" y="3072795"/>
            <a:ext cx="664307" cy="12706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7108093" y="3276600"/>
            <a:ext cx="664307" cy="12706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7489093" y="3505200"/>
            <a:ext cx="664307" cy="12706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 rot="17835259">
            <a:off x="6752515" y="2042073"/>
            <a:ext cx="2090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constant phase plane</a:t>
            </a:r>
          </a:p>
          <a:p>
            <a:r>
              <a:rPr lang="en-US" sz="1400" dirty="0" smtClean="0"/>
              <a:t> (wave front)</a:t>
            </a:r>
            <a:endParaRPr lang="en-US" sz="1400" dirty="0"/>
          </a:p>
        </p:txBody>
      </p:sp>
      <p:pic>
        <p:nvPicPr>
          <p:cNvPr id="40" name="Picture 11"/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7833094">
            <a:off x="7416580" y="2601972"/>
            <a:ext cx="1219204" cy="28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22"/>
          <p:cNvPicPr>
            <a:picLocks noChangeAspect="1" noChangeArrowheads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1" t="11539" r="15489" b="25081"/>
          <a:stretch/>
        </p:blipFill>
        <p:spPr bwMode="auto">
          <a:xfrm rot="1717410">
            <a:off x="5226287" y="2898549"/>
            <a:ext cx="1425175" cy="550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120308" y="4572000"/>
            <a:ext cx="1479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Magnetic</a:t>
            </a:r>
            <a:br>
              <a:rPr lang="en-US" dirty="0" smtClean="0">
                <a:solidFill>
                  <a:schemeClr val="tx2"/>
                </a:solidFill>
              </a:rPr>
            </a:br>
            <a:r>
              <a:rPr lang="en-US" dirty="0" smtClean="0">
                <a:solidFill>
                  <a:schemeClr val="tx2"/>
                </a:solidFill>
              </a:rPr>
              <a:t>permeability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824344" y="4611469"/>
            <a:ext cx="1281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Electric </a:t>
            </a:r>
            <a:br>
              <a:rPr lang="en-US" dirty="0" smtClean="0">
                <a:solidFill>
                  <a:schemeClr val="tx2"/>
                </a:solidFill>
              </a:rPr>
            </a:br>
            <a:r>
              <a:rPr lang="en-US" dirty="0" smtClean="0">
                <a:solidFill>
                  <a:schemeClr val="tx2"/>
                </a:solidFill>
              </a:rPr>
              <a:t>permittivity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86837-2815-4DDA-8756-C69A7228721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56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4267200" y="1905000"/>
            <a:ext cx="4876800" cy="4953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Reflection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Plane wave reflection and transition: Snell’s law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276600" y="3200400"/>
            <a:ext cx="99060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3260725" y="3886200"/>
            <a:ext cx="990600" cy="68580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267200" y="3886200"/>
            <a:ext cx="1066800" cy="304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2578804"/>
              </p:ext>
            </p:extLst>
          </p:nvPr>
        </p:nvGraphicFramePr>
        <p:xfrm>
          <a:off x="3615918" y="2602523"/>
          <a:ext cx="346482" cy="4454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3" name="Equation" r:id="rId3" imgW="177480" imgH="228600" progId="Equation.3">
                  <p:embed/>
                </p:oleObj>
              </mc:Choice>
              <mc:Fallback>
                <p:oleObj name="Equation" r:id="rId3" imgW="17748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15918" y="2602523"/>
                        <a:ext cx="346482" cy="4454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8212753"/>
              </p:ext>
            </p:extLst>
          </p:nvPr>
        </p:nvGraphicFramePr>
        <p:xfrm>
          <a:off x="3124200" y="5080866"/>
          <a:ext cx="1054966" cy="4055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4" name="Equation" r:id="rId5" imgW="596880" imgH="228600" progId="Equation.3">
                  <p:embed/>
                </p:oleObj>
              </mc:Choice>
              <mc:Fallback>
                <p:oleObj name="Equation" r:id="rId5" imgW="596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5080866"/>
                        <a:ext cx="1054966" cy="4055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4939755"/>
              </p:ext>
            </p:extLst>
          </p:nvPr>
        </p:nvGraphicFramePr>
        <p:xfrm>
          <a:off x="4630015" y="3200400"/>
          <a:ext cx="1008785" cy="405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5" name="Equation" r:id="rId7" imgW="571320" imgH="228600" progId="Equation.3">
                  <p:embed/>
                </p:oleObj>
              </mc:Choice>
              <mc:Fallback>
                <p:oleObj name="Equation" r:id="rId7" imgW="5713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0015" y="3200400"/>
                        <a:ext cx="1008785" cy="4055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2971800" y="3886200"/>
            <a:ext cx="28956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c 8"/>
          <p:cNvSpPr/>
          <p:nvPr/>
        </p:nvSpPr>
        <p:spPr>
          <a:xfrm rot="16200000">
            <a:off x="3983811" y="3602812"/>
            <a:ext cx="566777" cy="566777"/>
          </a:xfrm>
          <a:prstGeom prst="arc">
            <a:avLst>
              <a:gd name="adj1" fmla="val 16200000"/>
              <a:gd name="adj2" fmla="val 1826938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c 49"/>
          <p:cNvSpPr/>
          <p:nvPr/>
        </p:nvSpPr>
        <p:spPr>
          <a:xfrm rot="5400000" flipV="1">
            <a:off x="3955492" y="3536372"/>
            <a:ext cx="623455" cy="685801"/>
          </a:xfrm>
          <a:prstGeom prst="arc">
            <a:avLst>
              <a:gd name="adj1" fmla="val 16271607"/>
              <a:gd name="adj2" fmla="val 1826938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c 50"/>
          <p:cNvSpPr/>
          <p:nvPr/>
        </p:nvSpPr>
        <p:spPr>
          <a:xfrm rot="16200000" flipH="1" flipV="1">
            <a:off x="3924298" y="3545642"/>
            <a:ext cx="685801" cy="685801"/>
          </a:xfrm>
          <a:prstGeom prst="arc">
            <a:avLst>
              <a:gd name="adj1" fmla="val 16200000"/>
              <a:gd name="adj2" fmla="val 1704540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c 51"/>
          <p:cNvSpPr/>
          <p:nvPr/>
        </p:nvSpPr>
        <p:spPr>
          <a:xfrm rot="16200000" flipH="1" flipV="1">
            <a:off x="3889793" y="3508538"/>
            <a:ext cx="754381" cy="754381"/>
          </a:xfrm>
          <a:prstGeom prst="arc">
            <a:avLst>
              <a:gd name="adj1" fmla="val 16200000"/>
              <a:gd name="adj2" fmla="val 1717874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2246136"/>
              </p:ext>
            </p:extLst>
          </p:nvPr>
        </p:nvGraphicFramePr>
        <p:xfrm>
          <a:off x="5038341" y="3872375"/>
          <a:ext cx="219459" cy="3041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6" name="Equation" r:id="rId9" imgW="164880" imgH="228600" progId="Equation.3">
                  <p:embed/>
                </p:oleObj>
              </mc:Choice>
              <mc:Fallback>
                <p:oleObj name="Equation" r:id="rId9" imgW="164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8341" y="3872375"/>
                        <a:ext cx="219459" cy="3041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8511488"/>
              </p:ext>
            </p:extLst>
          </p:nvPr>
        </p:nvGraphicFramePr>
        <p:xfrm>
          <a:off x="3571271" y="3552396"/>
          <a:ext cx="222822" cy="3342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7" name="Equation" r:id="rId11" imgW="152280" imgH="228600" progId="Equation.3">
                  <p:embed/>
                </p:oleObj>
              </mc:Choice>
              <mc:Fallback>
                <p:oleObj name="Equation" r:id="rId11" imgW="1522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1271" y="3552396"/>
                        <a:ext cx="222822" cy="3342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4668623"/>
              </p:ext>
            </p:extLst>
          </p:nvPr>
        </p:nvGraphicFramePr>
        <p:xfrm>
          <a:off x="3543300" y="3940175"/>
          <a:ext cx="26035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8" name="Equation" r:id="rId13" imgW="177480" imgH="215640" progId="Equation.3">
                  <p:embed/>
                </p:oleObj>
              </mc:Choice>
              <mc:Fallback>
                <p:oleObj name="Equation" r:id="rId13" imgW="1774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3300" y="3940175"/>
                        <a:ext cx="26035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959608"/>
              </p:ext>
            </p:extLst>
          </p:nvPr>
        </p:nvGraphicFramePr>
        <p:xfrm>
          <a:off x="76200" y="3400425"/>
          <a:ext cx="2747963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9" name="Equation" r:id="rId15" imgW="1714320" imgH="253800" progId="Equation.3">
                  <p:embed/>
                </p:oleObj>
              </mc:Choice>
              <mc:Fallback>
                <p:oleObj name="Equation" r:id="rId15" imgW="17143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3400425"/>
                        <a:ext cx="2747963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6461910"/>
              </p:ext>
            </p:extLst>
          </p:nvPr>
        </p:nvGraphicFramePr>
        <p:xfrm>
          <a:off x="4618038" y="6130925"/>
          <a:ext cx="792162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20" name="Equation" r:id="rId17" imgW="406048" imgH="215713" progId="Equation.3">
                  <p:embed/>
                </p:oleObj>
              </mc:Choice>
              <mc:Fallback>
                <p:oleObj name="Equation" r:id="rId17" imgW="406048" imgH="2157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8038" y="6130925"/>
                        <a:ext cx="792162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7757732"/>
              </p:ext>
            </p:extLst>
          </p:nvPr>
        </p:nvGraphicFramePr>
        <p:xfrm>
          <a:off x="3222625" y="6130925"/>
          <a:ext cx="717550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21" name="Equation" r:id="rId19" imgW="368140" imgH="215806" progId="Equation.3">
                  <p:embed/>
                </p:oleObj>
              </mc:Choice>
              <mc:Fallback>
                <p:oleObj name="Equation" r:id="rId19" imgW="368140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2625" y="6130925"/>
                        <a:ext cx="717550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0912391"/>
              </p:ext>
            </p:extLst>
          </p:nvPr>
        </p:nvGraphicFramePr>
        <p:xfrm>
          <a:off x="609600" y="2514600"/>
          <a:ext cx="75406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22" name="Equation" r:id="rId21" imgW="469900" imgH="228600" progId="Equation.3">
                  <p:embed/>
                </p:oleObj>
              </mc:Choice>
              <mc:Fallback>
                <p:oleObj name="Equation" r:id="rId21" imgW="4699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514600"/>
                        <a:ext cx="75406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Freeform 26"/>
          <p:cNvSpPr/>
          <p:nvPr/>
        </p:nvSpPr>
        <p:spPr>
          <a:xfrm>
            <a:off x="304800" y="4713514"/>
            <a:ext cx="275771" cy="696686"/>
          </a:xfrm>
          <a:custGeom>
            <a:avLst/>
            <a:gdLst>
              <a:gd name="connsiteX0" fmla="*/ 275771 w 275771"/>
              <a:gd name="connsiteY0" fmla="*/ 0 h 696686"/>
              <a:gd name="connsiteX1" fmla="*/ 0 w 275771"/>
              <a:gd name="connsiteY1" fmla="*/ 174172 h 696686"/>
              <a:gd name="connsiteX2" fmla="*/ 275771 w 275771"/>
              <a:gd name="connsiteY2" fmla="*/ 696686 h 696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5771" h="696686">
                <a:moveTo>
                  <a:pt x="275771" y="0"/>
                </a:moveTo>
                <a:cubicBezTo>
                  <a:pt x="137885" y="29029"/>
                  <a:pt x="0" y="58058"/>
                  <a:pt x="0" y="174172"/>
                </a:cubicBezTo>
                <a:cubicBezTo>
                  <a:pt x="0" y="290286"/>
                  <a:pt x="137885" y="493486"/>
                  <a:pt x="275771" y="69668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28600" y="5421868"/>
            <a:ext cx="2694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Speed of light in substance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86837-2815-4DDA-8756-C69A72287212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5268742"/>
              </p:ext>
            </p:extLst>
          </p:nvPr>
        </p:nvGraphicFramePr>
        <p:xfrm>
          <a:off x="674688" y="4313238"/>
          <a:ext cx="1382712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23" name="Equation" r:id="rId23" imgW="863280" imgH="444240" progId="Equation.3">
                  <p:embed/>
                </p:oleObj>
              </mc:Choice>
              <mc:Fallback>
                <p:oleObj name="Equation" r:id="rId23" imgW="86328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688" y="4313238"/>
                        <a:ext cx="1382712" cy="715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261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81429" y="2130425"/>
            <a:ext cx="8962571" cy="1470025"/>
          </a:xfrm>
        </p:spPr>
        <p:txBody>
          <a:bodyPr/>
          <a:lstStyle/>
          <a:p>
            <a:r>
              <a:rPr lang="en-US" dirty="0" smtClean="0"/>
              <a:t>Interdisciplinary approach is essential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08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Reflection </a:t>
            </a:r>
            <a:r>
              <a:rPr lang="en-US" sz="3600" dirty="0" err="1" smtClean="0"/>
              <a:t>coeffs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</a:rPr>
              <a:t>Fresnel formula </a:t>
            </a:r>
            <a:r>
              <a:rPr lang="en-US" sz="2400" dirty="0" smtClean="0"/>
              <a:t>derived from </a:t>
            </a:r>
            <a:r>
              <a:rPr lang="en-US" sz="2400" dirty="0"/>
              <a:t>M</a:t>
            </a:r>
            <a:r>
              <a:rPr lang="en-US" sz="2400" dirty="0" smtClean="0"/>
              <a:t>axwell’s equations</a:t>
            </a:r>
          </a:p>
          <a:p>
            <a:pPr lvl="1"/>
            <a:r>
              <a:rPr lang="en-US" sz="2000" dirty="0" smtClean="0"/>
              <a:t>Depend on magnetic permeability and electric permittivity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9621095"/>
              </p:ext>
            </p:extLst>
          </p:nvPr>
        </p:nvGraphicFramePr>
        <p:xfrm>
          <a:off x="1219200" y="3073400"/>
          <a:ext cx="3181350" cy="279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5" name="Equation" r:id="rId3" imgW="1803240" imgH="1574640" progId="Equation.3">
                  <p:embed/>
                </p:oleObj>
              </mc:Choice>
              <mc:Fallback>
                <p:oleObj name="Equation" r:id="rId3" imgW="1803240" imgH="1574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073400"/>
                        <a:ext cx="3181350" cy="279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31"/>
          <p:cNvSpPr/>
          <p:nvPr/>
        </p:nvSpPr>
        <p:spPr>
          <a:xfrm>
            <a:off x="6047214" y="2854174"/>
            <a:ext cx="1133554" cy="118442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5700014" y="3201635"/>
            <a:ext cx="347200" cy="2185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5665294" y="3420151"/>
            <a:ext cx="381920" cy="264405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6047214" y="3420151"/>
            <a:ext cx="473142" cy="1290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5334000" y="3210493"/>
            <a:ext cx="219742" cy="21974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3094828"/>
              </p:ext>
            </p:extLst>
          </p:nvPr>
        </p:nvGraphicFramePr>
        <p:xfrm>
          <a:off x="5505372" y="2820635"/>
          <a:ext cx="184150" cy="20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6" name="Equation" r:id="rId5" imgW="152280" imgH="164880" progId="Equation.3">
                  <p:embed/>
                </p:oleObj>
              </mc:Choice>
              <mc:Fallback>
                <p:oleObj name="Equation" r:id="rId5" imgW="1522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5372" y="2820635"/>
                        <a:ext cx="184150" cy="20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8771849"/>
              </p:ext>
            </p:extLst>
          </p:nvPr>
        </p:nvGraphicFramePr>
        <p:xfrm>
          <a:off x="5105400" y="3201635"/>
          <a:ext cx="214312" cy="20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7" name="Equation" r:id="rId7" imgW="177480" imgH="164880" progId="Equation.3">
                  <p:embed/>
                </p:oleObj>
              </mc:Choice>
              <mc:Fallback>
                <p:oleObj name="Equation" r:id="rId7" imgW="1774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3201635"/>
                        <a:ext cx="214312" cy="20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Oval 59"/>
          <p:cNvSpPr/>
          <p:nvPr/>
        </p:nvSpPr>
        <p:spPr>
          <a:xfrm>
            <a:off x="5522501" y="3046704"/>
            <a:ext cx="193897" cy="19095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607718" y="3130452"/>
            <a:ext cx="23461" cy="2346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029246" y="4911574"/>
            <a:ext cx="1133554" cy="118442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5691032" y="5196594"/>
            <a:ext cx="347200" cy="2908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5647326" y="5477551"/>
            <a:ext cx="381920" cy="264405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6029246" y="5477551"/>
            <a:ext cx="473142" cy="1290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Flowchart: Summing Junction 70"/>
          <p:cNvSpPr/>
          <p:nvPr/>
        </p:nvSpPr>
        <p:spPr>
          <a:xfrm>
            <a:off x="5539985" y="5035336"/>
            <a:ext cx="188925" cy="188925"/>
          </a:xfrm>
          <a:prstGeom prst="flowChartSummingJunc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2" name="Straight Arrow Connector 71"/>
          <p:cNvCxnSpPr>
            <a:stCxn id="71" idx="3"/>
          </p:cNvCxnSpPr>
          <p:nvPr/>
        </p:nvCxnSpPr>
        <p:spPr>
          <a:xfrm flipH="1">
            <a:off x="5347910" y="5196594"/>
            <a:ext cx="219742" cy="21974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3" name="Object 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9254330"/>
              </p:ext>
            </p:extLst>
          </p:nvPr>
        </p:nvGraphicFramePr>
        <p:xfrm>
          <a:off x="5133598" y="5178211"/>
          <a:ext cx="184150" cy="20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8" name="Equation" r:id="rId9" imgW="152280" imgH="164880" progId="Equation.3">
                  <p:embed/>
                </p:oleObj>
              </mc:Choice>
              <mc:Fallback>
                <p:oleObj name="Equation" r:id="rId9" imgW="1522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3598" y="5178211"/>
                        <a:ext cx="184150" cy="20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7299885"/>
              </p:ext>
            </p:extLst>
          </p:nvPr>
        </p:nvGraphicFramePr>
        <p:xfrm>
          <a:off x="5530473" y="4759111"/>
          <a:ext cx="214312" cy="20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9" name="Equation" r:id="rId10" imgW="177480" imgH="164880" progId="Equation.3">
                  <p:embed/>
                </p:oleObj>
              </mc:Choice>
              <mc:Fallback>
                <p:oleObj name="Equation" r:id="rId10" imgW="1774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0473" y="4759111"/>
                        <a:ext cx="214312" cy="20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86837-2815-4DDA-8756-C69A7228721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63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Reflection</a:t>
            </a:r>
            <a:endParaRPr lang="en-US" sz="3600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1969686"/>
              </p:ext>
            </p:extLst>
          </p:nvPr>
        </p:nvGraphicFramePr>
        <p:xfrm>
          <a:off x="982807" y="1501053"/>
          <a:ext cx="2892136" cy="10650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9" name="Equation" r:id="rId3" imgW="1803240" imgH="660240" progId="Equation.3">
                  <p:embed/>
                </p:oleObj>
              </mc:Choice>
              <mc:Fallback>
                <p:oleObj name="Equation" r:id="rId3" imgW="1803240" imgH="660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2807" y="1501053"/>
                        <a:ext cx="2892136" cy="10650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86837-2815-4DDA-8756-C69A72287212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4120874"/>
              </p:ext>
            </p:extLst>
          </p:nvPr>
        </p:nvGraphicFramePr>
        <p:xfrm>
          <a:off x="4800600" y="1159056"/>
          <a:ext cx="2843033" cy="1431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90" name="Equation" r:id="rId5" imgW="1765080" imgH="888840" progId="Equation.3">
                  <p:embed/>
                </p:oleObj>
              </mc:Choice>
              <mc:Fallback>
                <p:oleObj name="Equation" r:id="rId5" imgW="1765080" imgH="8888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00600" y="1159056"/>
                        <a:ext cx="2843033" cy="14317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744799"/>
              </p:ext>
            </p:extLst>
          </p:nvPr>
        </p:nvGraphicFramePr>
        <p:xfrm>
          <a:off x="2312988" y="3649663"/>
          <a:ext cx="4398962" cy="2293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91" name="Equation" r:id="rId7" imgW="2743200" imgH="1422360" progId="Equation.3">
                  <p:embed/>
                </p:oleObj>
              </mc:Choice>
              <mc:Fallback>
                <p:oleObj name="Equation" r:id="rId7" imgW="2743200" imgH="1422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2988" y="3649663"/>
                        <a:ext cx="4398962" cy="2293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ounded Rectangle 10"/>
          <p:cNvSpPr/>
          <p:nvPr/>
        </p:nvSpPr>
        <p:spPr>
          <a:xfrm>
            <a:off x="5791200" y="4777740"/>
            <a:ext cx="1089660" cy="502920"/>
          </a:xfrm>
          <a:prstGeom prst="roundRect">
            <a:avLst>
              <a:gd name="adj" fmla="val 36869"/>
            </a:avLst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09600" y="2819400"/>
            <a:ext cx="721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for normal surfaces </a:t>
            </a:r>
            <a:r>
              <a:rPr lang="en-US" dirty="0" smtClean="0">
                <a:solidFill>
                  <a:srgbClr val="C00000"/>
                </a:solidFill>
              </a:rPr>
              <a:t>perpendicular</a:t>
            </a:r>
            <a:r>
              <a:rPr lang="en-US" dirty="0" smtClean="0"/>
              <a:t> reflection coefficient is negative</a:t>
            </a:r>
          </a:p>
        </p:txBody>
      </p:sp>
      <p:sp>
        <p:nvSpPr>
          <p:cNvPr id="12" name="Freeform 11"/>
          <p:cNvSpPr/>
          <p:nvPr/>
        </p:nvSpPr>
        <p:spPr>
          <a:xfrm>
            <a:off x="1746527" y="3178629"/>
            <a:ext cx="463273" cy="654445"/>
          </a:xfrm>
          <a:custGeom>
            <a:avLst/>
            <a:gdLst>
              <a:gd name="connsiteX0" fmla="*/ 270274 w 560560"/>
              <a:gd name="connsiteY0" fmla="*/ 0 h 654445"/>
              <a:gd name="connsiteX1" fmla="*/ 9017 w 560560"/>
              <a:gd name="connsiteY1" fmla="*/ 551542 h 654445"/>
              <a:gd name="connsiteX2" fmla="*/ 560560 w 560560"/>
              <a:gd name="connsiteY2" fmla="*/ 653142 h 654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0560" h="654445">
                <a:moveTo>
                  <a:pt x="270274" y="0"/>
                </a:moveTo>
                <a:cubicBezTo>
                  <a:pt x="115455" y="221342"/>
                  <a:pt x="-39364" y="442685"/>
                  <a:pt x="9017" y="551542"/>
                </a:cubicBezTo>
                <a:cubicBezTo>
                  <a:pt x="57398" y="660399"/>
                  <a:pt x="308979" y="656770"/>
                  <a:pt x="560560" y="653142"/>
                </a:cubicBezTo>
              </a:path>
            </a:pathLst>
          </a:custGeom>
          <a:noFill/>
          <a:ln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8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Reflection</a:t>
            </a:r>
            <a:endParaRPr lang="en-US" sz="3600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4430964"/>
              </p:ext>
            </p:extLst>
          </p:nvPr>
        </p:nvGraphicFramePr>
        <p:xfrm>
          <a:off x="982807" y="1501053"/>
          <a:ext cx="2892136" cy="10650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33" name="Equation" r:id="rId3" imgW="1803240" imgH="660240" progId="Equation.3">
                  <p:embed/>
                </p:oleObj>
              </mc:Choice>
              <mc:Fallback>
                <p:oleObj name="Equation" r:id="rId3" imgW="1803240" imgH="660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2807" y="1501053"/>
                        <a:ext cx="2892136" cy="10650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86837-2815-4DDA-8756-C69A72287212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6141330"/>
              </p:ext>
            </p:extLst>
          </p:nvPr>
        </p:nvGraphicFramePr>
        <p:xfrm>
          <a:off x="4800600" y="1159056"/>
          <a:ext cx="2843033" cy="1431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34" name="Equation" r:id="rId5" imgW="1765080" imgH="888840" progId="Equation.3">
                  <p:embed/>
                </p:oleObj>
              </mc:Choice>
              <mc:Fallback>
                <p:oleObj name="Equation" r:id="rId5" imgW="1765080" imgH="8888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00600" y="1159056"/>
                        <a:ext cx="2843033" cy="14317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09600" y="2819400"/>
            <a:ext cx="6982745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for normal surfaces </a:t>
            </a:r>
            <a:r>
              <a:rPr lang="en-US" dirty="0" smtClean="0">
                <a:solidFill>
                  <a:srgbClr val="C00000"/>
                </a:solidFill>
              </a:rPr>
              <a:t>perpendicular </a:t>
            </a:r>
            <a:r>
              <a:rPr lang="en-US" dirty="0" smtClean="0"/>
              <a:t>reflection coefficient is negative</a:t>
            </a:r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   and for </a:t>
            </a:r>
            <a:r>
              <a:rPr lang="en-US" dirty="0" smtClean="0">
                <a:solidFill>
                  <a:srgbClr val="C00000"/>
                </a:solidFill>
              </a:rPr>
              <a:t>parallel</a:t>
            </a:r>
            <a:r>
              <a:rPr lang="en-US" dirty="0" smtClean="0"/>
              <a:t> reflection we have: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505200" y="3352800"/>
            <a:ext cx="1198626" cy="553212"/>
          </a:xfrm>
          <a:prstGeom prst="roundRect">
            <a:avLst>
              <a:gd name="adj" fmla="val 36869"/>
            </a:avLst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7981242"/>
              </p:ext>
            </p:extLst>
          </p:nvPr>
        </p:nvGraphicFramePr>
        <p:xfrm>
          <a:off x="3582052" y="3383938"/>
          <a:ext cx="989948" cy="420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35" name="Equation" r:id="rId7" imgW="507960" imgH="215640" progId="Equation.3">
                  <p:embed/>
                </p:oleObj>
              </mc:Choice>
              <mc:Fallback>
                <p:oleObj name="Equation" r:id="rId7" imgW="50796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82052" y="3383938"/>
                        <a:ext cx="989948" cy="4207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019206"/>
              </p:ext>
            </p:extLst>
          </p:nvPr>
        </p:nvGraphicFramePr>
        <p:xfrm>
          <a:off x="3737893" y="4665401"/>
          <a:ext cx="2967707" cy="19430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36" name="Equation" r:id="rId9" imgW="1841400" imgH="1206360" progId="Equation.3">
                  <p:embed/>
                </p:oleObj>
              </mc:Choice>
              <mc:Fallback>
                <p:oleObj name="Equation" r:id="rId9" imgW="1841400" imgH="1206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7893" y="4665401"/>
                        <a:ext cx="2967707" cy="19430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7095036"/>
              </p:ext>
            </p:extLst>
          </p:nvPr>
        </p:nvGraphicFramePr>
        <p:xfrm>
          <a:off x="349746" y="5393059"/>
          <a:ext cx="2698254" cy="367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37" name="Equation" r:id="rId11" imgW="1676160" imgH="228600" progId="Equation.3">
                  <p:embed/>
                </p:oleObj>
              </mc:Choice>
              <mc:Fallback>
                <p:oleObj name="Equation" r:id="rId11" imgW="167616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9746" y="5393059"/>
                        <a:ext cx="2698254" cy="367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7910318"/>
              </p:ext>
            </p:extLst>
          </p:nvPr>
        </p:nvGraphicFramePr>
        <p:xfrm>
          <a:off x="349250" y="3505200"/>
          <a:ext cx="269875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38" name="Equation" r:id="rId13" imgW="1676160" imgH="228600" progId="Equation.3">
                  <p:embed/>
                </p:oleObj>
              </mc:Choice>
              <mc:Fallback>
                <p:oleObj name="Equation" r:id="rId13" imgW="16761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" y="3505200"/>
                        <a:ext cx="269875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eft Brace 11"/>
          <p:cNvSpPr/>
          <p:nvPr/>
        </p:nvSpPr>
        <p:spPr>
          <a:xfrm>
            <a:off x="3289027" y="4800600"/>
            <a:ext cx="381931" cy="1643695"/>
          </a:xfrm>
          <a:prstGeom prst="leftBrace">
            <a:avLst>
              <a:gd name="adj1" fmla="val 32508"/>
              <a:gd name="adj2" fmla="val 50000"/>
            </a:avLst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338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724400" y="2091157"/>
            <a:ext cx="4419600" cy="339524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Reflection </a:t>
            </a:r>
            <a:r>
              <a:rPr lang="en-US" sz="3600" dirty="0" err="1" smtClean="0"/>
              <a:t>coeffs</a:t>
            </a:r>
            <a:r>
              <a:rPr lang="en-US" sz="3600" dirty="0" smtClean="0"/>
              <a:t> have mild </a:t>
            </a:r>
            <a:r>
              <a:rPr lang="en-US" sz="3600" dirty="0" err="1" smtClean="0"/>
              <a:t>freq</a:t>
            </a:r>
            <a:r>
              <a:rPr lang="en-US" sz="3600" dirty="0" smtClean="0"/>
              <a:t> dependence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Quasi-plane wave:</a:t>
            </a:r>
          </a:p>
        </p:txBody>
      </p:sp>
      <p:sp>
        <p:nvSpPr>
          <p:cNvPr id="4" name="Oval 3"/>
          <p:cNvSpPr/>
          <p:nvPr/>
        </p:nvSpPr>
        <p:spPr>
          <a:xfrm>
            <a:off x="685800" y="2590800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8610600" y="25908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stCxn id="4" idx="5"/>
          </p:cNvCxnSpPr>
          <p:nvPr/>
        </p:nvCxnSpPr>
        <p:spPr>
          <a:xfrm>
            <a:off x="815882" y="2720882"/>
            <a:ext cx="3908518" cy="1546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27" idx="3"/>
          </p:cNvCxnSpPr>
          <p:nvPr/>
        </p:nvCxnSpPr>
        <p:spPr>
          <a:xfrm flipH="1">
            <a:off x="4724400" y="2720882"/>
            <a:ext cx="3908518" cy="154631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815882" y="4267200"/>
            <a:ext cx="3908518" cy="1546318"/>
          </a:xfrm>
          <a:prstGeom prst="line">
            <a:avLst/>
          </a:prstGeom>
          <a:ln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895600" y="4267200"/>
            <a:ext cx="3429000" cy="0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c 7"/>
          <p:cNvSpPr/>
          <p:nvPr/>
        </p:nvSpPr>
        <p:spPr>
          <a:xfrm>
            <a:off x="3831885" y="3549397"/>
            <a:ext cx="1785031" cy="1435605"/>
          </a:xfrm>
          <a:prstGeom prst="arc">
            <a:avLst>
              <a:gd name="adj1" fmla="val 10782283"/>
              <a:gd name="adj2" fmla="val 120875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7506282"/>
              </p:ext>
            </p:extLst>
          </p:nvPr>
        </p:nvGraphicFramePr>
        <p:xfrm>
          <a:off x="3389254" y="3861511"/>
          <a:ext cx="268346" cy="4056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04" name="Equation" r:id="rId3" imgW="152280" imgH="228600" progId="Equation.3">
                  <p:embed/>
                </p:oleObj>
              </mc:Choice>
              <mc:Fallback>
                <p:oleObj name="Equation" r:id="rId3" imgW="1522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9254" y="3861511"/>
                        <a:ext cx="268346" cy="4056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609600" y="5737811"/>
            <a:ext cx="215065" cy="441957"/>
            <a:chOff x="762000" y="4343400"/>
            <a:chExt cx="381000" cy="861251"/>
          </a:xfrm>
        </p:grpSpPr>
        <p:sp>
          <p:nvSpPr>
            <p:cNvPr id="12" name="Isosceles Triangle 11"/>
            <p:cNvSpPr/>
            <p:nvPr/>
          </p:nvSpPr>
          <p:spPr>
            <a:xfrm rot="10800000">
              <a:off x="762000" y="4343400"/>
              <a:ext cx="381000" cy="45720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 flipH="1">
              <a:off x="952499" y="4697540"/>
              <a:ext cx="1" cy="507111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003750"/>
              </p:ext>
            </p:extLst>
          </p:nvPr>
        </p:nvGraphicFramePr>
        <p:xfrm>
          <a:off x="2657475" y="3133725"/>
          <a:ext cx="265113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05" name="Equation" r:id="rId5" imgW="164880" imgH="215640" progId="Equation.3">
                  <p:embed/>
                </p:oleObj>
              </mc:Choice>
              <mc:Fallback>
                <p:oleObj name="Equation" r:id="rId5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7475" y="3133725"/>
                        <a:ext cx="265113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5213768"/>
              </p:ext>
            </p:extLst>
          </p:nvPr>
        </p:nvGraphicFramePr>
        <p:xfrm>
          <a:off x="2208213" y="4800600"/>
          <a:ext cx="306387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06" name="Equation" r:id="rId7" imgW="190440" imgH="215640" progId="Equation.3">
                  <p:embed/>
                </p:oleObj>
              </mc:Choice>
              <mc:Fallback>
                <p:oleObj name="Equation" r:id="rId7" imgW="1904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8213" y="4800600"/>
                        <a:ext cx="306387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6011877"/>
              </p:ext>
            </p:extLst>
          </p:nvPr>
        </p:nvGraphicFramePr>
        <p:xfrm>
          <a:off x="6172200" y="3200400"/>
          <a:ext cx="265113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07" name="Equation" r:id="rId9" imgW="164885" imgH="215619" progId="Equation.3">
                  <p:embed/>
                </p:oleObj>
              </mc:Choice>
              <mc:Fallback>
                <p:oleObj name="Equation" r:id="rId9" imgW="164885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3200400"/>
                        <a:ext cx="265113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5086558"/>
              </p:ext>
            </p:extLst>
          </p:nvPr>
        </p:nvGraphicFramePr>
        <p:xfrm>
          <a:off x="1865312" y="5638800"/>
          <a:ext cx="5068888" cy="100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08" name="Equation" r:id="rId11" imgW="3466800" imgH="685800" progId="Equation.3">
                  <p:embed/>
                </p:oleObj>
              </mc:Choice>
              <mc:Fallback>
                <p:oleObj name="Equation" r:id="rId11" imgW="346680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5312" y="5638800"/>
                        <a:ext cx="5068888" cy="1004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5577284"/>
              </p:ext>
            </p:extLst>
          </p:nvPr>
        </p:nvGraphicFramePr>
        <p:xfrm>
          <a:off x="1143000" y="3790061"/>
          <a:ext cx="1797939" cy="522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09" name="Equation" r:id="rId13" imgW="1485720" imgH="431640" progId="Equation.3">
                  <p:embed/>
                </p:oleObj>
              </mc:Choice>
              <mc:Fallback>
                <p:oleObj name="Equation" r:id="rId13" imgW="148572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143000" y="3790061"/>
                        <a:ext cx="1797939" cy="5224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3032107"/>
              </p:ext>
            </p:extLst>
          </p:nvPr>
        </p:nvGraphicFramePr>
        <p:xfrm>
          <a:off x="6094712" y="5562600"/>
          <a:ext cx="2881312" cy="18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10" name="Equation" r:id="rId15" imgW="3175000" imgH="203200" progId="Equation.3">
                  <p:embed/>
                </p:oleObj>
              </mc:Choice>
              <mc:Fallback>
                <p:oleObj name="Equation" r:id="rId15" imgW="31750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4712" y="5562600"/>
                        <a:ext cx="2881312" cy="185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" name="Straight Arrow Connector 27"/>
          <p:cNvCxnSpPr/>
          <p:nvPr/>
        </p:nvCxnSpPr>
        <p:spPr>
          <a:xfrm flipH="1" flipV="1">
            <a:off x="2915569" y="4051300"/>
            <a:ext cx="437231" cy="13055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68698" y="2678668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TX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332074" y="5334000"/>
            <a:ext cx="429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RX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86837-2815-4DDA-8756-C69A7228721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93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9" name="Picture 7" descr="http://www.eumetrain.org/data/2/227/media/images/scattering.pn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48400" y="1828800"/>
            <a:ext cx="2863273" cy="353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Main </a:t>
            </a:r>
            <a:r>
              <a:rPr lang="en-US" sz="3600" dirty="0" err="1" smtClean="0"/>
              <a:t>freq</a:t>
            </a:r>
            <a:r>
              <a:rPr lang="en-US" sz="3600" dirty="0" smtClean="0"/>
              <a:t> dependence is from rough scattering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410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Reflection from </a:t>
            </a:r>
            <a:r>
              <a:rPr lang="en-US" sz="2400" b="1" dirty="0" smtClean="0"/>
              <a:t>rough</a:t>
            </a:r>
            <a:r>
              <a:rPr lang="en-US" sz="2400" dirty="0" smtClean="0"/>
              <a:t> surfaces: </a:t>
            </a:r>
            <a:br>
              <a:rPr lang="en-US" sz="2400" dirty="0" smtClean="0"/>
            </a:br>
            <a:r>
              <a:rPr lang="en-US" sz="2400" dirty="0" smtClean="0"/>
              <a:t>	part of wave energy is </a:t>
            </a:r>
            <a:r>
              <a:rPr lang="en-US" sz="2400" b="1" dirty="0" smtClean="0"/>
              <a:t>scattered</a:t>
            </a:r>
            <a:r>
              <a:rPr lang="en-US" sz="2400" dirty="0"/>
              <a:t/>
            </a:r>
            <a:br>
              <a:rPr lang="en-US" sz="2400" dirty="0"/>
            </a:br>
            <a:endParaRPr lang="en-US" sz="2000" dirty="0" smtClean="0"/>
          </a:p>
          <a:p>
            <a:endParaRPr lang="en-US" sz="20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pPr>
              <a:buFont typeface="Symbol"/>
              <a:buChar char="Þ"/>
            </a:pPr>
            <a:r>
              <a:rPr lang="en-US" sz="2400" dirty="0" smtClean="0"/>
              <a:t>Higher loss at higher frequencies (exponential)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</a:t>
            </a:r>
            <a:r>
              <a:rPr lang="en-US" sz="2000" dirty="0" smtClean="0"/>
              <a:t>(surfaces are </a:t>
            </a:r>
            <a:r>
              <a:rPr lang="en-US" sz="2000" i="1" dirty="0" smtClean="0"/>
              <a:t>rougher</a:t>
            </a:r>
            <a:r>
              <a:rPr lang="en-US" sz="2000" dirty="0" smtClean="0"/>
              <a:t> at shorter wavelengths)</a:t>
            </a: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533101"/>
              </p:ext>
            </p:extLst>
          </p:nvPr>
        </p:nvGraphicFramePr>
        <p:xfrm>
          <a:off x="180975" y="2514600"/>
          <a:ext cx="5534025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05" name="Equation" r:id="rId4" imgW="3784320" imgH="444240" progId="Equation.3">
                  <p:embed/>
                </p:oleObj>
              </mc:Choice>
              <mc:Fallback>
                <p:oleObj name="Equation" r:id="rId4" imgW="378432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975" y="2514600"/>
                        <a:ext cx="5534025" cy="65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2150695"/>
              </p:ext>
            </p:extLst>
          </p:nvPr>
        </p:nvGraphicFramePr>
        <p:xfrm>
          <a:off x="2527618" y="3457892"/>
          <a:ext cx="2752090" cy="275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06" name="Equation" r:id="rId6" imgW="2273040" imgH="228600" progId="Equation.3">
                  <p:embed/>
                </p:oleObj>
              </mc:Choice>
              <mc:Fallback>
                <p:oleObj name="Equation" r:id="rId6" imgW="22730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27618" y="3457892"/>
                        <a:ext cx="2752090" cy="275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2782531"/>
              </p:ext>
            </p:extLst>
          </p:nvPr>
        </p:nvGraphicFramePr>
        <p:xfrm>
          <a:off x="471487" y="4114800"/>
          <a:ext cx="4252913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07" name="Equation" r:id="rId8" imgW="2908080" imgH="406080" progId="Equation.3">
                  <p:embed/>
                </p:oleObj>
              </mc:Choice>
              <mc:Fallback>
                <p:oleObj name="Equation" r:id="rId8" imgW="290808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487" y="4114800"/>
                        <a:ext cx="4252913" cy="595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6337990"/>
              </p:ext>
            </p:extLst>
          </p:nvPr>
        </p:nvGraphicFramePr>
        <p:xfrm>
          <a:off x="2133600" y="6578600"/>
          <a:ext cx="56896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08" name="Equation" r:id="rId10" imgW="5689440" imgH="203040" progId="Equation.3">
                  <p:embed/>
                </p:oleObj>
              </mc:Choice>
              <mc:Fallback>
                <p:oleObj name="Equation" r:id="rId10" imgW="568944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33600" y="6578600"/>
                        <a:ext cx="56896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86837-2815-4DDA-8756-C69A7228721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85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Roughness: 5 GHz </a:t>
            </a:r>
            <a:r>
              <a:rPr lang="en-US" sz="3600" dirty="0" err="1" smtClean="0"/>
              <a:t>vs</a:t>
            </a:r>
            <a:r>
              <a:rPr lang="en-US" sz="3600" dirty="0" smtClean="0"/>
              <a:t> 60 GHz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410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Surface roughness </a:t>
            </a:r>
            <a:r>
              <a:rPr lang="en-US" sz="2400" dirty="0" err="1" smtClean="0"/>
              <a:t>std</a:t>
            </a:r>
            <a:r>
              <a:rPr lang="en-US" sz="2400" dirty="0" smtClean="0"/>
              <a:t> deviation </a:t>
            </a:r>
            <a:r>
              <a:rPr lang="en-US" sz="2400" dirty="0"/>
              <a:t>varies from 0 </a:t>
            </a:r>
            <a:r>
              <a:rPr lang="en-US" sz="2400" dirty="0" smtClean="0"/>
              <a:t>(e.g. glass) </a:t>
            </a:r>
            <a:r>
              <a:rPr lang="en-US" sz="2400" dirty="0"/>
              <a:t>to a few </a:t>
            </a:r>
            <a:r>
              <a:rPr lang="en-US" sz="2400" dirty="0" smtClean="0"/>
              <a:t>mm</a:t>
            </a:r>
          </a:p>
          <a:p>
            <a:r>
              <a:rPr lang="en-US" sz="2400" dirty="0">
                <a:solidFill>
                  <a:srgbClr val="FF0000"/>
                </a:solidFill>
              </a:rPr>
              <a:t>At low frequencies (</a:t>
            </a:r>
            <a:r>
              <a:rPr lang="en-US" sz="2400" dirty="0" smtClean="0">
                <a:solidFill>
                  <a:srgbClr val="FF0000"/>
                </a:solidFill>
              </a:rPr>
              <a:t>f &lt; 6 GHz, </a:t>
            </a:r>
            <a:r>
              <a:rPr lang="el-GR" sz="2400" dirty="0" smtClean="0">
                <a:solidFill>
                  <a:srgbClr val="FF0000"/>
                </a:solidFill>
              </a:rPr>
              <a:t>λ</a:t>
            </a:r>
            <a:r>
              <a:rPr lang="en-US" sz="2400" dirty="0" smtClean="0">
                <a:solidFill>
                  <a:srgbClr val="FF0000"/>
                </a:solidFill>
              </a:rPr>
              <a:t> &gt; 5 cm</a:t>
            </a:r>
            <a:r>
              <a:rPr lang="en-US" sz="2400" dirty="0">
                <a:solidFill>
                  <a:srgbClr val="FF0000"/>
                </a:solidFill>
              </a:rPr>
              <a:t>) most surfaces are </a:t>
            </a:r>
            <a:r>
              <a:rPr lang="en-US" sz="2400" dirty="0" smtClean="0">
                <a:solidFill>
                  <a:srgbClr val="FF0000"/>
                </a:solidFill>
              </a:rPr>
              <a:t>smooth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>
                <a:solidFill>
                  <a:srgbClr val="FF0000"/>
                </a:solidFill>
              </a:rPr>
              <a:t>At 60 GHz a surface with 0.6 mm roughness causes 5 dB of excess loss</a:t>
            </a:r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0681169"/>
              </p:ext>
            </p:extLst>
          </p:nvPr>
        </p:nvGraphicFramePr>
        <p:xfrm>
          <a:off x="1003300" y="2957513"/>
          <a:ext cx="4859338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47" name="Equation" r:id="rId3" imgW="3314520" imgH="634680" progId="Equation.3">
                  <p:embed/>
                </p:oleObj>
              </mc:Choice>
              <mc:Fallback>
                <p:oleObj name="Equation" r:id="rId3" imgW="3314520" imgH="634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3300" y="2957513"/>
                        <a:ext cx="4859338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8156806"/>
              </p:ext>
            </p:extLst>
          </p:nvPr>
        </p:nvGraphicFramePr>
        <p:xfrm>
          <a:off x="879475" y="5167312"/>
          <a:ext cx="5119688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48" name="Equation" r:id="rId5" imgW="3492360" imgH="634680" progId="Equation.3">
                  <p:embed/>
                </p:oleObj>
              </mc:Choice>
              <mc:Fallback>
                <p:oleObj name="Equation" r:id="rId5" imgW="3492360" imgH="634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9475" y="5167312"/>
                        <a:ext cx="5119688" cy="9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86837-2815-4DDA-8756-C69A7228721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52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3449" y="2081462"/>
            <a:ext cx="7388736" cy="2893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T</a:t>
            </a:r>
            <a:r>
              <a:rPr lang="en-US" sz="3200" b="1" dirty="0" smtClean="0"/>
              <a:t>ake-away on reflections</a:t>
            </a:r>
          </a:p>
          <a:p>
            <a:pPr algn="ctr"/>
            <a:endParaRPr lang="en-US" sz="2400" dirty="0" smtClean="0"/>
          </a:p>
          <a:p>
            <a:pPr algn="ctr"/>
            <a:r>
              <a:rPr lang="en-US" sz="2800" dirty="0" smtClean="0"/>
              <a:t>One bounce path is usable</a:t>
            </a:r>
          </a:p>
          <a:p>
            <a:pPr algn="ctr"/>
            <a:r>
              <a:rPr lang="en-US" sz="2400" dirty="0" smtClean="0"/>
              <a:t>(typically 5-10 dB weaker than </a:t>
            </a:r>
            <a:r>
              <a:rPr lang="en-US" sz="2400" dirty="0" err="1" smtClean="0"/>
              <a:t>LoS</a:t>
            </a:r>
            <a:r>
              <a:rPr lang="en-US" sz="2400" dirty="0" smtClean="0"/>
              <a:t>)</a:t>
            </a:r>
          </a:p>
          <a:p>
            <a:pPr algn="ctr"/>
            <a:endParaRPr lang="en-US" sz="2200" dirty="0" smtClean="0"/>
          </a:p>
          <a:p>
            <a:pPr algn="ctr"/>
            <a:r>
              <a:rPr lang="en-US" sz="2800" dirty="0" smtClean="0"/>
              <a:t>Multi-bounce paths usually too weak to be useful</a:t>
            </a:r>
          </a:p>
          <a:p>
            <a:pPr algn="ctr"/>
            <a:r>
              <a:rPr lang="en-US" sz="2400" dirty="0" smtClean="0"/>
              <a:t>(bonus: less worry about interference)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192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14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Propagation through dielectrics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410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Dielectric loss is result of resonance of particles with electromagnetic field – varies with frequency</a:t>
            </a:r>
          </a:p>
          <a:p>
            <a:r>
              <a:rPr lang="en-US" sz="2400" dirty="0" smtClean="0"/>
              <a:t>Oxygen absorption (e.g. at 60 GHz) result of such resonance</a:t>
            </a:r>
          </a:p>
          <a:p>
            <a:r>
              <a:rPr lang="en-US" sz="2400" dirty="0" smtClean="0"/>
              <a:t>Exponential decay with distance 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200" y="3254405"/>
            <a:ext cx="4962077" cy="3146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86837-2815-4DDA-8756-C69A7228721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684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Propagation through dielectrics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410200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pPr>
              <a:buFont typeface="Symbol"/>
              <a:buChar char="Þ"/>
            </a:pPr>
            <a:r>
              <a:rPr lang="en-US" sz="2000" b="1" dirty="0" smtClean="0"/>
              <a:t>Penetration loss increases exponentially with depth 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and frequency</a:t>
            </a:r>
          </a:p>
          <a:p>
            <a:endParaRPr lang="en-US" sz="2000" dirty="0" smtClean="0"/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382413"/>
              </p:ext>
            </p:extLst>
          </p:nvPr>
        </p:nvGraphicFramePr>
        <p:xfrm>
          <a:off x="1447427" y="2722769"/>
          <a:ext cx="1684607" cy="449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97" name="Equation" r:id="rId3" imgW="952200" imgH="253800" progId="Equation.3">
                  <p:embed/>
                </p:oleObj>
              </mc:Choice>
              <mc:Fallback>
                <p:oleObj name="Equation" r:id="rId3" imgW="95220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427" y="2722769"/>
                        <a:ext cx="1684607" cy="4494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3789218" y="1426881"/>
            <a:ext cx="2840182" cy="18452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9400" y="1756337"/>
            <a:ext cx="1495325" cy="567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9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1748135"/>
            <a:ext cx="1495325" cy="567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Straight Arrow Connector 27"/>
          <p:cNvCxnSpPr/>
          <p:nvPr/>
        </p:nvCxnSpPr>
        <p:spPr>
          <a:xfrm>
            <a:off x="3789218" y="3272135"/>
            <a:ext cx="4135582" cy="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5237206"/>
              </p:ext>
            </p:extLst>
          </p:nvPr>
        </p:nvGraphicFramePr>
        <p:xfrm>
          <a:off x="2336800" y="4887913"/>
          <a:ext cx="4533900" cy="63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98" name="Equation" r:id="rId6" imgW="2819160" imgH="393480" progId="Equation.3">
                  <p:embed/>
                </p:oleObj>
              </mc:Choice>
              <mc:Fallback>
                <p:oleObj name="Equation" r:id="rId6" imgW="28191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6800" y="4887913"/>
                        <a:ext cx="4533900" cy="633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1069520"/>
              </p:ext>
            </p:extLst>
          </p:nvPr>
        </p:nvGraphicFramePr>
        <p:xfrm>
          <a:off x="614363" y="3549650"/>
          <a:ext cx="3729037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99" name="Equation" r:id="rId8" imgW="2552400" imgH="660240" progId="Equation.3">
                  <p:embed/>
                </p:oleObj>
              </mc:Choice>
              <mc:Fallback>
                <p:oleObj name="Equation" r:id="rId8" imgW="2552400" imgH="660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363" y="3549650"/>
                        <a:ext cx="3729037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0"/>
          <p:cNvSpPr/>
          <p:nvPr/>
        </p:nvSpPr>
        <p:spPr>
          <a:xfrm>
            <a:off x="7467600" y="3272135"/>
            <a:ext cx="3209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x</a:t>
            </a:r>
            <a:endParaRPr lang="en-US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12650" y="4734382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Phase change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654300" y="4438924"/>
            <a:ext cx="12073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Attenuation 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Freeform 28"/>
          <p:cNvSpPr/>
          <p:nvPr/>
        </p:nvSpPr>
        <p:spPr>
          <a:xfrm rot="10800000">
            <a:off x="1524000" y="4387136"/>
            <a:ext cx="408311" cy="390342"/>
          </a:xfrm>
          <a:custGeom>
            <a:avLst/>
            <a:gdLst>
              <a:gd name="connsiteX0" fmla="*/ 482600 w 494056"/>
              <a:gd name="connsiteY0" fmla="*/ 0 h 571500"/>
              <a:gd name="connsiteX1" fmla="*/ 444500 w 494056"/>
              <a:gd name="connsiteY1" fmla="*/ 355600 h 571500"/>
              <a:gd name="connsiteX2" fmla="*/ 88900 w 494056"/>
              <a:gd name="connsiteY2" fmla="*/ 444500 h 571500"/>
              <a:gd name="connsiteX3" fmla="*/ 0 w 494056"/>
              <a:gd name="connsiteY3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056" h="571500">
                <a:moveTo>
                  <a:pt x="482600" y="0"/>
                </a:moveTo>
                <a:cubicBezTo>
                  <a:pt x="496358" y="140758"/>
                  <a:pt x="510117" y="281517"/>
                  <a:pt x="444500" y="355600"/>
                </a:cubicBezTo>
                <a:cubicBezTo>
                  <a:pt x="378883" y="429683"/>
                  <a:pt x="162983" y="408517"/>
                  <a:pt x="88900" y="444500"/>
                </a:cubicBezTo>
                <a:cubicBezTo>
                  <a:pt x="14817" y="480483"/>
                  <a:pt x="7408" y="525991"/>
                  <a:pt x="0" y="571500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2209800" y="4430111"/>
            <a:ext cx="457200" cy="338025"/>
          </a:xfrm>
          <a:custGeom>
            <a:avLst/>
            <a:gdLst>
              <a:gd name="connsiteX0" fmla="*/ 457200 w 457200"/>
              <a:gd name="connsiteY0" fmla="*/ 139700 h 190805"/>
              <a:gd name="connsiteX1" fmla="*/ 215900 w 457200"/>
              <a:gd name="connsiteY1" fmla="*/ 190500 h 190805"/>
              <a:gd name="connsiteX2" fmla="*/ 38100 w 457200"/>
              <a:gd name="connsiteY2" fmla="*/ 152400 h 190805"/>
              <a:gd name="connsiteX3" fmla="*/ 0 w 457200"/>
              <a:gd name="connsiteY3" fmla="*/ 0 h 19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190805">
                <a:moveTo>
                  <a:pt x="457200" y="139700"/>
                </a:moveTo>
                <a:cubicBezTo>
                  <a:pt x="371475" y="164041"/>
                  <a:pt x="285750" y="188383"/>
                  <a:pt x="215900" y="190500"/>
                </a:cubicBezTo>
                <a:cubicBezTo>
                  <a:pt x="146050" y="192617"/>
                  <a:pt x="74083" y="184150"/>
                  <a:pt x="38100" y="152400"/>
                </a:cubicBezTo>
                <a:cubicBezTo>
                  <a:pt x="2117" y="120650"/>
                  <a:pt x="1058" y="60325"/>
                  <a:pt x="0" y="0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715000" y="1756337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…</a:t>
            </a:r>
            <a:endParaRPr 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6263179"/>
              </p:ext>
            </p:extLst>
          </p:nvPr>
        </p:nvGraphicFramePr>
        <p:xfrm>
          <a:off x="2971800" y="6351575"/>
          <a:ext cx="4906818" cy="5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00" name="Equation" r:id="rId10" imgW="4063680" imgH="419040" progId="Equation.3">
                  <p:embed/>
                </p:oleObj>
              </mc:Choice>
              <mc:Fallback>
                <p:oleObj name="Equation" r:id="rId10" imgW="406368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6351575"/>
                        <a:ext cx="4906818" cy="5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86837-2815-4DDA-8756-C69A7228721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85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846" y="95344"/>
            <a:ext cx="8229600" cy="1143000"/>
          </a:xfrm>
        </p:spPr>
        <p:txBody>
          <a:bodyPr/>
          <a:lstStyle/>
          <a:p>
            <a:r>
              <a:rPr lang="en-US" dirty="0" smtClean="0"/>
              <a:t>Example: NSF </a:t>
            </a:r>
            <a:r>
              <a:rPr lang="en-US" dirty="0" err="1" smtClean="0"/>
              <a:t>GigaNets</a:t>
            </a:r>
            <a:r>
              <a:rPr lang="en-US" dirty="0" smtClean="0"/>
              <a:t> project</a:t>
            </a:r>
            <a:endParaRPr lang="en-US" dirty="0"/>
          </a:p>
        </p:txBody>
      </p:sp>
      <p:pic>
        <p:nvPicPr>
          <p:cNvPr id="5" name="Picture 4" descr="Rodwell_Directory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2031" y="1619651"/>
            <a:ext cx="1309883" cy="1309883"/>
          </a:xfrm>
          <a:prstGeom prst="rect">
            <a:avLst/>
          </a:prstGeom>
        </p:spPr>
      </p:pic>
      <p:pic>
        <p:nvPicPr>
          <p:cNvPr id="6" name="Picture 5" descr="Buckwalter_Directory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7818" y="1563483"/>
            <a:ext cx="1284941" cy="12849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0824" y="5176024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8" name="Picture 7" descr="_MG_4986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8041" y="4153647"/>
            <a:ext cx="1533565" cy="102237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52031" y="3060363"/>
            <a:ext cx="1633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Rodwell</a:t>
            </a:r>
            <a:r>
              <a:rPr lang="en-US" dirty="0" smtClean="0"/>
              <a:t> (UCSB)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852031" y="5268357"/>
            <a:ext cx="1716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Madhow (UCSB)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09653" y="357528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+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984661" y="2875697"/>
            <a:ext cx="1930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Buckwalter</a:t>
            </a:r>
            <a:r>
              <a:rPr lang="en-US" dirty="0" smtClean="0"/>
              <a:t> (UCSB)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32801" y="3879168"/>
            <a:ext cx="899958" cy="129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865335" y="5254889"/>
            <a:ext cx="20208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Zheng</a:t>
            </a:r>
            <a:r>
              <a:rPr lang="en-US" dirty="0" smtClean="0"/>
              <a:t> (U. Chicago)</a:t>
            </a:r>
          </a:p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30867" y="1619651"/>
            <a:ext cx="1397944" cy="115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0830" y="4073233"/>
            <a:ext cx="1217981" cy="1103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98566" y="2136044"/>
            <a:ext cx="1131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Circuits</a:t>
            </a:r>
            <a:endParaRPr lang="en-US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232961" y="4465251"/>
            <a:ext cx="1233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Systems</a:t>
            </a:r>
            <a:endParaRPr 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419113" y="2830490"/>
            <a:ext cx="2037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Arbabian</a:t>
            </a:r>
            <a:r>
              <a:rPr lang="en-US" dirty="0" smtClean="0"/>
              <a:t> (Stanford)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655450" y="5268357"/>
            <a:ext cx="1465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Zhang (UCSD)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81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Propagation through dielectrics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Example: relative permittivity of concrete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@ 5 GHz:	</a:t>
            </a:r>
            <a:r>
              <a:rPr lang="el-GR" sz="2400" i="1" dirty="0" smtClean="0">
                <a:latin typeface="Times New Roman" pitchFamily="18" charset="0"/>
                <a:cs typeface="Times New Roman" pitchFamily="18" charset="0"/>
              </a:rPr>
              <a:t>ε</a:t>
            </a:r>
            <a:r>
              <a:rPr lang="en-US" sz="2400" i="1" baseline="-25000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dirty="0"/>
              <a:t> = </a:t>
            </a:r>
            <a:r>
              <a:rPr lang="en-US" sz="2400" dirty="0" smtClean="0"/>
              <a:t>4.8 – j0.6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@ 60 GHz:	</a:t>
            </a:r>
            <a:r>
              <a:rPr lang="el-GR" sz="2400" i="1" dirty="0" smtClean="0">
                <a:latin typeface="Times New Roman" pitchFamily="18" charset="0"/>
                <a:cs typeface="Times New Roman" pitchFamily="18" charset="0"/>
              </a:rPr>
              <a:t>ε</a:t>
            </a:r>
            <a:r>
              <a:rPr lang="en-US" sz="2400" i="1" baseline="-25000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400" dirty="0" smtClean="0"/>
              <a:t> = 3.3 – j0.38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 smtClean="0"/>
          </a:p>
          <a:p>
            <a:pPr>
              <a:buFont typeface="Symbol"/>
              <a:buChar char="Þ"/>
            </a:pPr>
            <a:r>
              <a:rPr lang="en-US" sz="2400" dirty="0" smtClean="0"/>
              <a:t>Loss of a 3 cm thick slab of concrete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@ 5 GHz:</a:t>
            </a:r>
            <a:endParaRPr lang="en-US" sz="1000" dirty="0" smtClean="0"/>
          </a:p>
          <a:p>
            <a:pPr marL="0" indent="0">
              <a:buNone/>
            </a:pPr>
            <a:endParaRPr lang="en-US" sz="1000" dirty="0" smtClean="0"/>
          </a:p>
          <a:p>
            <a:pPr marL="0" indent="0">
              <a:buNone/>
            </a:pPr>
            <a:r>
              <a:rPr lang="en-US" sz="2400" dirty="0" smtClean="0"/>
              <a:t>     @ 60 GHz:</a:t>
            </a:r>
            <a:br>
              <a:rPr lang="en-US" sz="2400" dirty="0" smtClean="0"/>
            </a:b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How thick can a slab of concrete be for &lt;10dB attenuation?</a:t>
            </a:r>
          </a:p>
          <a:p>
            <a:pPr marL="0" indent="0">
              <a:buNone/>
            </a:pPr>
            <a:r>
              <a:rPr lang="en-US" sz="2400" dirty="0" smtClean="0"/>
              <a:t>     @ 5 GHz:	8.04 cm</a:t>
            </a:r>
            <a:endParaRPr lang="en-US" sz="1000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2400" dirty="0"/>
              <a:t>     @ 60 </a:t>
            </a:r>
            <a:r>
              <a:rPr lang="en-US" sz="2400" dirty="0" smtClean="0"/>
              <a:t>GHz:	8.8 mm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86837-2815-4DDA-8756-C69A72287212}" type="slidenum">
              <a:rPr lang="en-US" smtClean="0"/>
              <a:t>50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8014825"/>
              </p:ext>
            </p:extLst>
          </p:nvPr>
        </p:nvGraphicFramePr>
        <p:xfrm>
          <a:off x="6026510" y="1295400"/>
          <a:ext cx="2896466" cy="118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49" name="Equation" r:id="rId3" imgW="1981080" imgH="812520" progId="Equation.3">
                  <p:embed/>
                </p:oleObj>
              </mc:Choice>
              <mc:Fallback>
                <p:oleObj name="Equation" r:id="rId3" imgW="1981080" imgH="8125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6510" y="1295400"/>
                        <a:ext cx="2896466" cy="1187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8089705"/>
              </p:ext>
            </p:extLst>
          </p:nvPr>
        </p:nvGraphicFramePr>
        <p:xfrm>
          <a:off x="6019800" y="2590800"/>
          <a:ext cx="2936875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50" name="Equation" r:id="rId5" imgW="2209680" imgH="444240" progId="Equation.3">
                  <p:embed/>
                </p:oleObj>
              </mc:Choice>
              <mc:Fallback>
                <p:oleObj name="Equation" r:id="rId5" imgW="220968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2590800"/>
                        <a:ext cx="2936875" cy="592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7623541"/>
              </p:ext>
            </p:extLst>
          </p:nvPr>
        </p:nvGraphicFramePr>
        <p:xfrm>
          <a:off x="2339975" y="3352800"/>
          <a:ext cx="6042025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51" name="Equation" r:id="rId7" imgW="4127400" imgH="393480" progId="Equation.3">
                  <p:embed/>
                </p:oleObj>
              </mc:Choice>
              <mc:Fallback>
                <p:oleObj name="Equation" r:id="rId7" imgW="412740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39975" y="3352800"/>
                        <a:ext cx="6042025" cy="576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8010224"/>
              </p:ext>
            </p:extLst>
          </p:nvPr>
        </p:nvGraphicFramePr>
        <p:xfrm>
          <a:off x="2343150" y="3962400"/>
          <a:ext cx="6191250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52" name="Equation" r:id="rId9" imgW="4228920" imgH="393480" progId="Equation.3">
                  <p:embed/>
                </p:oleObj>
              </mc:Choice>
              <mc:Fallback>
                <p:oleObj name="Equation" r:id="rId9" imgW="42289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3150" y="3962400"/>
                        <a:ext cx="6191250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385518" y="6356350"/>
            <a:ext cx="6175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Mm-wave cannot propagate through obstacles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55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 smtClean="0"/>
              <a:t>Can we diffract </a:t>
            </a:r>
            <a:r>
              <a:rPr lang="en-US" sz="3600" b="1" i="1" dirty="0" smtClean="0"/>
              <a:t>around </a:t>
            </a:r>
            <a:r>
              <a:rPr lang="en-US" sz="3600" b="1" dirty="0" smtClean="0"/>
              <a:t>obstacles?</a:t>
            </a:r>
            <a:br>
              <a:rPr lang="en-US" sz="3600" b="1" dirty="0" smtClean="0"/>
            </a:br>
            <a:endParaRPr lang="en-US" sz="3600" b="1" dirty="0"/>
          </a:p>
        </p:txBody>
      </p:sp>
      <p:pic>
        <p:nvPicPr>
          <p:cNvPr id="79874" name="Picture 2" descr="http://www.met.reading.ac.uk/pplato2/h-flap/phys6_1f_3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57400" y="1668235"/>
            <a:ext cx="4410075" cy="496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3567" y="3239869"/>
            <a:ext cx="2639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</a:t>
            </a:r>
            <a:r>
              <a:rPr lang="en-US" dirty="0" err="1" smtClean="0"/>
              <a:t>avefront</a:t>
            </a:r>
            <a:r>
              <a:rPr lang="en-US" dirty="0" smtClean="0"/>
              <a:t> decomposition </a:t>
            </a:r>
          </a:p>
          <a:p>
            <a:r>
              <a:rPr lang="en-US" dirty="0" smtClean="0"/>
              <a:t>for point source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580567" y="4763869"/>
            <a:ext cx="2639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</a:t>
            </a:r>
            <a:r>
              <a:rPr lang="en-US" dirty="0" err="1" smtClean="0"/>
              <a:t>avefront</a:t>
            </a:r>
            <a:r>
              <a:rPr lang="en-US" dirty="0" smtClean="0"/>
              <a:t> decomposition </a:t>
            </a:r>
          </a:p>
          <a:p>
            <a:r>
              <a:rPr lang="en-US" dirty="0" smtClean="0"/>
              <a:t>for plane wave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86837-2815-4DDA-8756-C69A72287212}" type="slidenum">
              <a:rPr lang="en-US" smtClean="0"/>
              <a:t>51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09710" y="1105185"/>
            <a:ext cx="5597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Need </a:t>
            </a:r>
            <a:r>
              <a:rPr lang="en-US" sz="2400" dirty="0" err="1" smtClean="0"/>
              <a:t>Huygen’s</a:t>
            </a:r>
            <a:r>
              <a:rPr lang="en-US" sz="2400" dirty="0" smtClean="0"/>
              <a:t> principle to understand this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0955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Huygens’ principle </a:t>
            </a:r>
            <a:endParaRPr lang="en-US" sz="36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001000" cy="5410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If part of </a:t>
            </a:r>
            <a:r>
              <a:rPr lang="en-US" sz="2400" dirty="0" err="1" smtClean="0"/>
              <a:t>wavefront</a:t>
            </a:r>
            <a:r>
              <a:rPr lang="en-US" sz="2400" dirty="0" smtClean="0"/>
              <a:t> is blocked, contribution of that portion is lost</a:t>
            </a:r>
          </a:p>
          <a:p>
            <a:endParaRPr lang="en-US" sz="24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231900" y="2819400"/>
            <a:ext cx="0" cy="304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1195861" y="2912326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195861" y="3369525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195861" y="3826724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195861" y="4283923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195861" y="4741122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195861" y="5198321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195861" y="5655520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1729261" y="2819400"/>
            <a:ext cx="0" cy="304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1693222" y="2912326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693222" y="3369525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693222" y="3826724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693222" y="4283923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1693222" y="4741122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1693222" y="5198321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693222" y="5655520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>
            <a:off x="2228683" y="2827882"/>
            <a:ext cx="0" cy="3048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2192644" y="2920808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2192644" y="3378007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192644" y="3835206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192644" y="4292405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192644" y="4749604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2192644" y="5206803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2192644" y="5664002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1079500" y="2971800"/>
            <a:ext cx="0" cy="427306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3" name="Object 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2643665"/>
              </p:ext>
            </p:extLst>
          </p:nvPr>
        </p:nvGraphicFramePr>
        <p:xfrm>
          <a:off x="762000" y="2971800"/>
          <a:ext cx="165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89" name="Equation" r:id="rId3" imgW="164880" imgH="393480" progId="Equation.3">
                  <p:embed/>
                </p:oleObj>
              </mc:Choice>
              <mc:Fallback>
                <p:oleObj name="Equation" r:id="rId3" imgW="16488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00" y="2971800"/>
                        <a:ext cx="1651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Rectangle 76"/>
          <p:cNvSpPr/>
          <p:nvPr/>
        </p:nvSpPr>
        <p:spPr>
          <a:xfrm>
            <a:off x="2312450" y="3733800"/>
            <a:ext cx="49750" cy="1166433"/>
          </a:xfrm>
          <a:prstGeom prst="rect">
            <a:avLst/>
          </a:pr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/>
          <p:cNvCxnSpPr/>
          <p:nvPr/>
        </p:nvCxnSpPr>
        <p:spPr>
          <a:xfrm>
            <a:off x="5105400" y="2819400"/>
            <a:ext cx="0" cy="304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/>
          <p:cNvSpPr/>
          <p:nvPr/>
        </p:nvSpPr>
        <p:spPr>
          <a:xfrm>
            <a:off x="5069361" y="2912326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5069361" y="3369525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5069361" y="3826724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5069361" y="4283923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5069361" y="4741122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5069361" y="5198321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5069361" y="5655520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5069361" y="3136804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5069361" y="3594003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5069361" y="4051202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5069361" y="4508401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5069361" y="4965600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5069361" y="5422799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92"/>
          <p:cNvCxnSpPr/>
          <p:nvPr/>
        </p:nvCxnSpPr>
        <p:spPr>
          <a:xfrm>
            <a:off x="5602761" y="2819400"/>
            <a:ext cx="0" cy="304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5566722" y="2912326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5566722" y="3369525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5566722" y="3826724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566722" y="4283923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5566722" y="4741122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5566722" y="5198321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5566722" y="5655520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5566722" y="3136804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5566722" y="3594003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5566722" y="4051202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5566722" y="4508401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5566722" y="4965600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5566722" y="5422799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Connector 106"/>
          <p:cNvCxnSpPr/>
          <p:nvPr/>
        </p:nvCxnSpPr>
        <p:spPr>
          <a:xfrm>
            <a:off x="6102183" y="2827882"/>
            <a:ext cx="0" cy="3048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6066144" y="2920808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6066144" y="3378007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6066144" y="3835206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6066144" y="4292405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6066144" y="4749604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6066144" y="5206803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6066144" y="5664002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6066144" y="3145286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6066144" y="3602485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6066144" y="4059684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6066144" y="4516883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6066144" y="4974082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6066144" y="5431281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Arrow Connector 120"/>
          <p:cNvCxnSpPr/>
          <p:nvPr/>
        </p:nvCxnSpPr>
        <p:spPr>
          <a:xfrm>
            <a:off x="4953000" y="3172843"/>
            <a:ext cx="0" cy="24120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2" name="Object 1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561120"/>
              </p:ext>
            </p:extLst>
          </p:nvPr>
        </p:nvGraphicFramePr>
        <p:xfrm>
          <a:off x="4648200" y="3111500"/>
          <a:ext cx="165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0" name="Equation" r:id="rId5" imgW="164880" imgH="393480" progId="Equation.3">
                  <p:embed/>
                </p:oleObj>
              </mc:Choice>
              <mc:Fallback>
                <p:oleObj name="Equation" r:id="rId5" imgW="16488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48200" y="3111500"/>
                        <a:ext cx="1651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" name="Rectangle 124"/>
          <p:cNvSpPr/>
          <p:nvPr/>
        </p:nvSpPr>
        <p:spPr>
          <a:xfrm>
            <a:off x="6198650" y="3733800"/>
            <a:ext cx="49750" cy="1166433"/>
          </a:xfrm>
          <a:prstGeom prst="rect">
            <a:avLst/>
          </a:pr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Slide Number Placeholder 7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86837-2815-4DDA-8756-C69A7228721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41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Huygens’ principle </a:t>
            </a:r>
            <a:endParaRPr lang="en-US" sz="36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001000" cy="5410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If part of </a:t>
            </a:r>
            <a:r>
              <a:rPr lang="en-US" sz="2400" dirty="0" err="1" smtClean="0"/>
              <a:t>wavefront</a:t>
            </a:r>
            <a:r>
              <a:rPr lang="en-US" sz="2400" dirty="0" smtClean="0"/>
              <a:t> is blocked contribution of that portion is lost</a:t>
            </a:r>
          </a:p>
          <a:p>
            <a:endParaRPr lang="en-US" sz="24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231900" y="2819400"/>
            <a:ext cx="0" cy="304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1195861" y="2912326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195861" y="3369525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195861" y="3826724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195861" y="4283923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195861" y="4741122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195861" y="5198321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195861" y="5655520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1729261" y="2819400"/>
            <a:ext cx="0" cy="304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1693222" y="2912326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693222" y="3369525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693222" y="3826724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693222" y="4283923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1693222" y="4741122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1693222" y="5198321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693222" y="5655520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>
            <a:off x="2228683" y="2827882"/>
            <a:ext cx="0" cy="3048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2192644" y="2920808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2192644" y="3378007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192644" y="3835206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192644" y="4292405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192644" y="4749604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2192644" y="5206803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2192644" y="5664002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1079500" y="2971800"/>
            <a:ext cx="0" cy="427306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3" name="Object 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3291100"/>
              </p:ext>
            </p:extLst>
          </p:nvPr>
        </p:nvGraphicFramePr>
        <p:xfrm>
          <a:off x="762000" y="2971800"/>
          <a:ext cx="165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13" name="Equation" r:id="rId3" imgW="164880" imgH="393480" progId="Equation.3">
                  <p:embed/>
                </p:oleObj>
              </mc:Choice>
              <mc:Fallback>
                <p:oleObj name="Equation" r:id="rId3" imgW="16488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00" y="2971800"/>
                        <a:ext cx="1651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6802" name="Picture 2" descr="http://www.radartutorial.eu/06.antennas/pic/parabol3.print.jpg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304"/>
          <a:stretch/>
        </p:blipFill>
        <p:spPr bwMode="auto">
          <a:xfrm>
            <a:off x="2603499" y="4005859"/>
            <a:ext cx="793915" cy="64234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/>
          <p:cNvSpPr txBox="1"/>
          <p:nvPr/>
        </p:nvSpPr>
        <p:spPr>
          <a:xfrm>
            <a:off x="2514930" y="4734580"/>
            <a:ext cx="1799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</a:t>
            </a:r>
            <a:r>
              <a:rPr lang="en-US" sz="1400" b="1" dirty="0" smtClean="0"/>
              <a:t>quivalent pattern of </a:t>
            </a:r>
            <a:br>
              <a:rPr lang="en-US" sz="1400" b="1" dirty="0" smtClean="0"/>
            </a:br>
            <a:r>
              <a:rPr lang="en-US" sz="1400" b="1" dirty="0" smtClean="0"/>
              <a:t>blocked sources</a:t>
            </a:r>
            <a:endParaRPr lang="en-US" sz="1400" b="1" dirty="0"/>
          </a:p>
        </p:txBody>
      </p:sp>
      <p:cxnSp>
        <p:nvCxnSpPr>
          <p:cNvPr id="79" name="Straight Connector 78"/>
          <p:cNvCxnSpPr/>
          <p:nvPr/>
        </p:nvCxnSpPr>
        <p:spPr>
          <a:xfrm>
            <a:off x="5105400" y="2819400"/>
            <a:ext cx="0" cy="304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/>
          <p:cNvSpPr/>
          <p:nvPr/>
        </p:nvSpPr>
        <p:spPr>
          <a:xfrm>
            <a:off x="5069361" y="2912326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5069361" y="3369525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5069361" y="3826724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5069361" y="4283923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5069361" y="4741122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5069361" y="5198321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5069361" y="5655520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5069361" y="3136804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5069361" y="3594003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5069361" y="4051202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5069361" y="4508401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5069361" y="4965600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5069361" y="5422799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92"/>
          <p:cNvCxnSpPr/>
          <p:nvPr/>
        </p:nvCxnSpPr>
        <p:spPr>
          <a:xfrm>
            <a:off x="5602761" y="2819400"/>
            <a:ext cx="0" cy="304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5566722" y="2912326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5566722" y="3369525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5566722" y="3826724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566722" y="4283923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5566722" y="4741122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5566722" y="5198321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5566722" y="5655520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5566722" y="3136804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5566722" y="3594003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5566722" y="4051202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5566722" y="4508401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5566722" y="4965600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5566722" y="5422799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Connector 106"/>
          <p:cNvCxnSpPr/>
          <p:nvPr/>
        </p:nvCxnSpPr>
        <p:spPr>
          <a:xfrm>
            <a:off x="6102183" y="2827882"/>
            <a:ext cx="0" cy="3048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6066144" y="2920808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6066144" y="3378007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6066144" y="3835206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6066144" y="4292405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6066144" y="4749604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6066144" y="5206803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6066144" y="5664002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6066144" y="3145286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6066144" y="3602485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6066144" y="4059684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6066144" y="4516883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6066144" y="4974082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6066144" y="5431281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Arrow Connector 120"/>
          <p:cNvCxnSpPr/>
          <p:nvPr/>
        </p:nvCxnSpPr>
        <p:spPr>
          <a:xfrm>
            <a:off x="4953000" y="3172843"/>
            <a:ext cx="0" cy="24120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2" name="Object 1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9137869"/>
              </p:ext>
            </p:extLst>
          </p:nvPr>
        </p:nvGraphicFramePr>
        <p:xfrm>
          <a:off x="4648200" y="3111500"/>
          <a:ext cx="165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14" name="Equation" r:id="rId6" imgW="164880" imgH="393480" progId="Equation.3">
                  <p:embed/>
                </p:oleObj>
              </mc:Choice>
              <mc:Fallback>
                <p:oleObj name="Equation" r:id="rId6" imgW="16488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48200" y="3111500"/>
                        <a:ext cx="1651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3" name="Picture 2" descr="http://www.radartutorial.eu/06.antennas/pic/parabol3.print.jpg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304"/>
          <a:stretch/>
        </p:blipFill>
        <p:spPr bwMode="auto">
          <a:xfrm>
            <a:off x="6400800" y="4079757"/>
            <a:ext cx="2293240" cy="49224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TextBox 125"/>
          <p:cNvSpPr txBox="1"/>
          <p:nvPr/>
        </p:nvSpPr>
        <p:spPr>
          <a:xfrm>
            <a:off x="6693230" y="4676828"/>
            <a:ext cx="1799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</a:t>
            </a:r>
            <a:r>
              <a:rPr lang="en-US" sz="1400" b="1" dirty="0" smtClean="0"/>
              <a:t>quivalent pattern of </a:t>
            </a:r>
            <a:br>
              <a:rPr lang="en-US" sz="1400" b="1" dirty="0" smtClean="0"/>
            </a:br>
            <a:r>
              <a:rPr lang="en-US" sz="1400" b="1" dirty="0" smtClean="0"/>
              <a:t>blocked sources</a:t>
            </a:r>
            <a:endParaRPr lang="en-US" sz="1400" b="1" dirty="0"/>
          </a:p>
        </p:txBody>
      </p:sp>
      <p:sp>
        <p:nvSpPr>
          <p:cNvPr id="78" name="Slide Number Placeholder 7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86837-2815-4DDA-8756-C69A72287212}" type="slidenum">
              <a:rPr lang="en-US" smtClean="0"/>
              <a:t>53</a:t>
            </a:fld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2312450" y="3733800"/>
            <a:ext cx="49750" cy="1166433"/>
          </a:xfrm>
          <a:prstGeom prst="rect">
            <a:avLst/>
          </a:pr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6198650" y="3733800"/>
            <a:ext cx="49750" cy="1166433"/>
          </a:xfrm>
          <a:prstGeom prst="rect">
            <a:avLst/>
          </a:pr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2142187" y="3733800"/>
            <a:ext cx="171750" cy="1166433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6027607" y="3733800"/>
            <a:ext cx="156136" cy="1166433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9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Huygens’ principle </a:t>
            </a:r>
            <a:endParaRPr lang="en-US" sz="36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001000" cy="5410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If part of </a:t>
            </a:r>
            <a:r>
              <a:rPr lang="en-US" sz="2400" dirty="0" err="1" smtClean="0"/>
              <a:t>wavefront</a:t>
            </a:r>
            <a:r>
              <a:rPr lang="en-US" sz="2400" dirty="0" smtClean="0"/>
              <a:t> is blocked contribution of that portion is lost</a:t>
            </a:r>
            <a:endParaRPr lang="en-US" sz="2000" dirty="0" smtClean="0"/>
          </a:p>
          <a:p>
            <a:endParaRPr lang="en-US" sz="24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231900" y="2819400"/>
            <a:ext cx="0" cy="304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1195861" y="2912326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195861" y="3369525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195861" y="3826724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195861" y="4283923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195861" y="4741122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195861" y="5198321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195861" y="5655520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1729261" y="2819400"/>
            <a:ext cx="0" cy="304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1693222" y="2912326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693222" y="3369525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693222" y="3826724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693222" y="4283923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1693222" y="4741122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1693222" y="5198321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693222" y="5655520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>
            <a:off x="2228683" y="2827882"/>
            <a:ext cx="0" cy="3048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2192644" y="2920808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2192644" y="3378007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192644" y="3835206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192644" y="4292405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192644" y="4749604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2192644" y="5206803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2192644" y="5664002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1079500" y="2971800"/>
            <a:ext cx="0" cy="427306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3" name="Object 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9003582"/>
              </p:ext>
            </p:extLst>
          </p:nvPr>
        </p:nvGraphicFramePr>
        <p:xfrm>
          <a:off x="762000" y="2971800"/>
          <a:ext cx="165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1" name="Equation" r:id="rId3" imgW="164880" imgH="393480" progId="Equation.3">
                  <p:embed/>
                </p:oleObj>
              </mc:Choice>
              <mc:Fallback>
                <p:oleObj name="Equation" r:id="rId3" imgW="16488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00" y="2971800"/>
                        <a:ext cx="1651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6802" name="Picture 2" descr="http://www.radartutorial.eu/06.antennas/pic/parabol3.print.jpg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304"/>
          <a:stretch/>
        </p:blipFill>
        <p:spPr bwMode="auto">
          <a:xfrm>
            <a:off x="2603499" y="4005859"/>
            <a:ext cx="793915" cy="64234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/>
          <p:cNvSpPr txBox="1"/>
          <p:nvPr/>
        </p:nvSpPr>
        <p:spPr>
          <a:xfrm>
            <a:off x="2514930" y="4734580"/>
            <a:ext cx="1799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</a:t>
            </a:r>
            <a:r>
              <a:rPr lang="en-US" sz="1400" b="1" dirty="0" smtClean="0"/>
              <a:t>quivalent pattern of </a:t>
            </a:r>
            <a:br>
              <a:rPr lang="en-US" sz="1400" b="1" dirty="0" smtClean="0"/>
            </a:br>
            <a:r>
              <a:rPr lang="en-US" sz="1400" b="1" dirty="0" smtClean="0"/>
              <a:t>blocked sources</a:t>
            </a:r>
            <a:endParaRPr lang="en-US" sz="1400" b="1" dirty="0"/>
          </a:p>
        </p:txBody>
      </p:sp>
      <p:cxnSp>
        <p:nvCxnSpPr>
          <p:cNvPr id="79" name="Straight Connector 78"/>
          <p:cNvCxnSpPr/>
          <p:nvPr/>
        </p:nvCxnSpPr>
        <p:spPr>
          <a:xfrm>
            <a:off x="5105400" y="2819400"/>
            <a:ext cx="0" cy="304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/>
          <p:cNvSpPr/>
          <p:nvPr/>
        </p:nvSpPr>
        <p:spPr>
          <a:xfrm>
            <a:off x="5069361" y="2912326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5069361" y="3369525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5069361" y="3826724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5069361" y="4283923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5069361" y="4741122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5069361" y="5198321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5069361" y="5655520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5069361" y="3136804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5069361" y="3594003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5069361" y="4051202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5069361" y="4508401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5069361" y="4965600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5069361" y="5422799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92"/>
          <p:cNvCxnSpPr/>
          <p:nvPr/>
        </p:nvCxnSpPr>
        <p:spPr>
          <a:xfrm>
            <a:off x="5602761" y="2819400"/>
            <a:ext cx="0" cy="304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5566722" y="2912326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5566722" y="3369525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5566722" y="3826724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566722" y="4283923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5566722" y="4741122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5566722" y="5198321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5566722" y="5655520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5566722" y="3136804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5566722" y="3594003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5566722" y="4051202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5566722" y="4508401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5566722" y="4965600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5566722" y="5422799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Connector 106"/>
          <p:cNvCxnSpPr/>
          <p:nvPr/>
        </p:nvCxnSpPr>
        <p:spPr>
          <a:xfrm>
            <a:off x="6102183" y="2827882"/>
            <a:ext cx="0" cy="3048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6066144" y="2920808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6066144" y="3378007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6066144" y="3835206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6066144" y="4292405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6066144" y="4749604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6066144" y="5206803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6066144" y="5664002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6066144" y="3145286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6066144" y="3602485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6066144" y="4059684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6066144" y="4516883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6066144" y="4974082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6066144" y="5431281"/>
            <a:ext cx="72078" cy="72078"/>
          </a:xfrm>
          <a:prstGeom prst="ellipse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Arrow Connector 120"/>
          <p:cNvCxnSpPr/>
          <p:nvPr/>
        </p:nvCxnSpPr>
        <p:spPr>
          <a:xfrm>
            <a:off x="4953000" y="3172843"/>
            <a:ext cx="0" cy="24120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2" name="Object 1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6962409"/>
              </p:ext>
            </p:extLst>
          </p:nvPr>
        </p:nvGraphicFramePr>
        <p:xfrm>
          <a:off x="4648200" y="3111500"/>
          <a:ext cx="165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2" name="Equation" r:id="rId6" imgW="164880" imgH="393480" progId="Equation.3">
                  <p:embed/>
                </p:oleObj>
              </mc:Choice>
              <mc:Fallback>
                <p:oleObj name="Equation" r:id="rId6" imgW="16488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48200" y="3111500"/>
                        <a:ext cx="1651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3" name="Picture 2" descr="http://www.radartutorial.eu/06.antennas/pic/parabol3.print.jpg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304"/>
          <a:stretch/>
        </p:blipFill>
        <p:spPr bwMode="auto">
          <a:xfrm>
            <a:off x="6400800" y="4079757"/>
            <a:ext cx="2293240" cy="49224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TextBox 125"/>
          <p:cNvSpPr txBox="1"/>
          <p:nvPr/>
        </p:nvSpPr>
        <p:spPr>
          <a:xfrm>
            <a:off x="6693230" y="4676828"/>
            <a:ext cx="1799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</a:t>
            </a:r>
            <a:r>
              <a:rPr lang="en-US" sz="1400" b="1" dirty="0" smtClean="0"/>
              <a:t>quivalent pattern of </a:t>
            </a:r>
            <a:br>
              <a:rPr lang="en-US" sz="1400" b="1" dirty="0" smtClean="0"/>
            </a:br>
            <a:r>
              <a:rPr lang="en-US" sz="1400" b="1" dirty="0" smtClean="0"/>
              <a:t>blocked sources</a:t>
            </a:r>
            <a:endParaRPr lang="en-US" sz="1400" b="1" dirty="0"/>
          </a:p>
        </p:txBody>
      </p:sp>
      <p:sp>
        <p:nvSpPr>
          <p:cNvPr id="78" name="Slide Number Placeholder 7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86837-2815-4DDA-8756-C69A72287212}" type="slidenum">
              <a:rPr lang="en-US" smtClean="0"/>
              <a:t>54</a:t>
            </a:fld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2312450" y="3733800"/>
            <a:ext cx="49750" cy="1166433"/>
          </a:xfrm>
          <a:prstGeom prst="rect">
            <a:avLst/>
          </a:pr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6198650" y="3733800"/>
            <a:ext cx="49750" cy="1166433"/>
          </a:xfrm>
          <a:prstGeom prst="rect">
            <a:avLst/>
          </a:pr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2142187" y="3733800"/>
            <a:ext cx="171750" cy="1166433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6027607" y="3733800"/>
            <a:ext cx="156136" cy="1166433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6236030" y="2133600"/>
            <a:ext cx="2603170" cy="86031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more </a:t>
            </a:r>
            <a:r>
              <a:rPr lang="en-US" dirty="0">
                <a:solidFill>
                  <a:schemeClr val="tx1"/>
                </a:solidFill>
              </a:rPr>
              <a:t>of power reaching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front of obstacle is lost</a:t>
            </a:r>
          </a:p>
        </p:txBody>
      </p:sp>
    </p:spTree>
    <p:extLst>
      <p:ext uri="{BB962C8B-B14F-4D97-AF65-F5344CB8AC3E}">
        <p14:creationId xmlns:p14="http://schemas.microsoft.com/office/powerpoint/2010/main" val="55355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15992" y="43701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Can mostly write off diffraction</a:t>
            </a:r>
            <a:endParaRPr lang="en-US" dirty="0"/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0" y="1712106"/>
            <a:ext cx="4038600" cy="2019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77126" y="1946883"/>
            <a:ext cx="2906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Fresnel zone heuristic</a:t>
            </a:r>
            <a:endParaRPr lang="en-US" sz="24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1672965"/>
              </p:ext>
            </p:extLst>
          </p:nvPr>
        </p:nvGraphicFramePr>
        <p:xfrm>
          <a:off x="4457700" y="3365500"/>
          <a:ext cx="228600" cy="12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75" name="Equation" r:id="rId4" imgW="228600" imgH="127000" progId="Equation.3">
                  <p:embed/>
                </p:oleObj>
              </mc:Choice>
              <mc:Fallback>
                <p:oleObj name="Equation" r:id="rId4" imgW="228600" imgH="127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57700" y="3365500"/>
                        <a:ext cx="228600" cy="12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0229" y="2681363"/>
            <a:ext cx="2085779" cy="811137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875305" y="4654126"/>
            <a:ext cx="709974" cy="1468145"/>
            <a:chOff x="7538388" y="1727634"/>
            <a:chExt cx="1028844" cy="195875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38388" y="2143125"/>
              <a:ext cx="1028844" cy="154326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81661" y="1727634"/>
              <a:ext cx="985571" cy="687800"/>
            </a:xfrm>
            <a:prstGeom prst="rect">
              <a:avLst/>
            </a:prstGeom>
          </p:spPr>
        </p:pic>
      </p:grpSp>
      <p:cxnSp>
        <p:nvCxnSpPr>
          <p:cNvPr id="12" name="Straight Arrow Connector 11"/>
          <p:cNvCxnSpPr/>
          <p:nvPr/>
        </p:nvCxnSpPr>
        <p:spPr>
          <a:xfrm>
            <a:off x="2712990" y="6082623"/>
            <a:ext cx="3938676" cy="322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039999" y="4181012"/>
            <a:ext cx="886145" cy="7852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7997619">
            <a:off x="4411082" y="3827446"/>
            <a:ext cx="783312" cy="299616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7685" y="5535801"/>
            <a:ext cx="286513" cy="57912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3876" y="5238381"/>
            <a:ext cx="453809" cy="4397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780986">
            <a:off x="4037663" y="3758879"/>
            <a:ext cx="794563" cy="19853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91029">
            <a:off x="5046688" y="4810735"/>
            <a:ext cx="1450968" cy="96050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806"/>
          <a:stretch/>
        </p:blipFill>
        <p:spPr>
          <a:xfrm>
            <a:off x="5956430" y="5506399"/>
            <a:ext cx="485774" cy="6381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52876" y="5016357"/>
            <a:ext cx="453633" cy="436299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9596" y="3882355"/>
            <a:ext cx="6403009" cy="28523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22217" y="6330614"/>
            <a:ext cx="8223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Can’t diffract around human obstacles in </a:t>
            </a:r>
            <a:r>
              <a:rPr lang="en-US" sz="2400" b="1" dirty="0" err="1" smtClean="0">
                <a:solidFill>
                  <a:srgbClr val="FF0000"/>
                </a:solidFill>
              </a:rPr>
              <a:t>picocells</a:t>
            </a:r>
            <a:r>
              <a:rPr lang="en-US" sz="2400" b="1" dirty="0" smtClean="0">
                <a:solidFill>
                  <a:srgbClr val="FF0000"/>
                </a:solidFill>
              </a:rPr>
              <a:t>, for example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10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88786" y="2081462"/>
            <a:ext cx="5918057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T</a:t>
            </a:r>
            <a:r>
              <a:rPr lang="en-US" sz="3200" b="1" dirty="0" smtClean="0"/>
              <a:t>ake-away on blockage</a:t>
            </a:r>
          </a:p>
          <a:p>
            <a:pPr algn="ctr"/>
            <a:endParaRPr lang="en-US" sz="2400" dirty="0" smtClean="0"/>
          </a:p>
          <a:p>
            <a:pPr algn="ctr"/>
            <a:r>
              <a:rPr lang="en-US" sz="2800" dirty="0" smtClean="0"/>
              <a:t>When a path is blocked, it’s blocked</a:t>
            </a:r>
          </a:p>
          <a:p>
            <a:pPr algn="ctr"/>
            <a:r>
              <a:rPr lang="en-US" sz="2400" dirty="0"/>
              <a:t>(</a:t>
            </a:r>
            <a:r>
              <a:rPr lang="en-US" sz="2400" dirty="0" smtClean="0"/>
              <a:t>can’t burn through it, can’t diffract around it)</a:t>
            </a:r>
          </a:p>
          <a:p>
            <a:pPr algn="ctr"/>
            <a:endParaRPr lang="en-US" sz="2800" dirty="0" smtClean="0"/>
          </a:p>
          <a:p>
            <a:pPr algn="ctr"/>
            <a:r>
              <a:rPr lang="en-US" sz="2800" dirty="0" smtClean="0"/>
              <a:t>Must steer around obstacles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774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channel model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3302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Quasi-deterministic modeling</a:t>
            </a:r>
            <a:endParaRPr lang="en-US" dirty="0"/>
          </a:p>
        </p:txBody>
      </p:sp>
      <p:pic>
        <p:nvPicPr>
          <p:cNvPr id="5" name="Picture 4" descr="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4034" y="1591627"/>
            <a:ext cx="6756400" cy="4114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31799" y="5475594"/>
            <a:ext cx="9039103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Example lamppost-to-lamppost link</a:t>
            </a:r>
          </a:p>
          <a:p>
            <a:pPr algn="ctr"/>
            <a:r>
              <a:rPr lang="en-US" sz="2400" dirty="0" err="1" smtClean="0"/>
              <a:t>LoS</a:t>
            </a:r>
            <a:r>
              <a:rPr lang="en-US" sz="2400" dirty="0" smtClean="0"/>
              <a:t> + single bounce reflections from side walls and road</a:t>
            </a:r>
          </a:p>
          <a:p>
            <a:pPr algn="ctr"/>
            <a:r>
              <a:rPr lang="en-US" sz="2400" dirty="0" smtClean="0"/>
              <a:t>Can vary lamppost heights and street width to get multiple realizations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984472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ray tracing</a:t>
            </a:r>
            <a:endParaRPr lang="en-US" dirty="0"/>
          </a:p>
        </p:txBody>
      </p:sp>
      <p:pic>
        <p:nvPicPr>
          <p:cNvPr id="3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9388" y="1898383"/>
            <a:ext cx="4665421" cy="2720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57238" y="4886802"/>
            <a:ext cx="88613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Relative delays: compute using geometry</a:t>
            </a:r>
          </a:p>
          <a:p>
            <a:r>
              <a:rPr lang="en-US" sz="2400" dirty="0"/>
              <a:t>P</a:t>
            </a:r>
            <a:r>
              <a:rPr lang="en-US" sz="2400" dirty="0" smtClean="0"/>
              <a:t>ath strength: reflection model, propagation distance, beam patterns</a:t>
            </a:r>
          </a:p>
          <a:p>
            <a:r>
              <a:rPr lang="en-US" sz="2400" dirty="0" smtClean="0"/>
              <a:t>Relative phase: uniform (small path length differences cause large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phase differences)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12524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Opportunity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Technology and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4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80265"/>
            <a:ext cx="8229600" cy="1143000"/>
          </a:xfrm>
        </p:spPr>
        <p:txBody>
          <a:bodyPr/>
          <a:lstStyle/>
          <a:p>
            <a:r>
              <a:rPr lang="en-US" dirty="0" smtClean="0"/>
              <a:t>Sparse channel model</a:t>
            </a:r>
            <a:endParaRPr lang="en-US" dirty="0"/>
          </a:p>
        </p:txBody>
      </p:sp>
      <p:pic>
        <p:nvPicPr>
          <p:cNvPr id="5" name="Picture 4" descr="1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4034" y="1189752"/>
            <a:ext cx="6756400" cy="41148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41122" y="4905375"/>
            <a:ext cx="7849698" cy="1952625"/>
            <a:chOff x="0" y="4191000"/>
            <a:chExt cx="7849698" cy="1952625"/>
          </a:xfrm>
        </p:grpSpPr>
        <p:sp>
          <p:nvSpPr>
            <p:cNvPr id="8" name="Rectangle 7"/>
            <p:cNvSpPr/>
            <p:nvPr/>
          </p:nvSpPr>
          <p:spPr>
            <a:xfrm>
              <a:off x="0" y="4191000"/>
              <a:ext cx="7410450" cy="4847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00100" lvl="1" indent="-342900">
                <a:lnSpc>
                  <a:spcPct val="150000"/>
                </a:lnSpc>
              </a:pPr>
              <a:r>
                <a:rPr lang="en-US" dirty="0">
                  <a:latin typeface="Gill Sans"/>
                </a:rPr>
                <a:t>C</a:t>
              </a:r>
              <a:r>
                <a:rPr lang="en-US" dirty="0" smtClean="0">
                  <a:latin typeface="Gill Sans"/>
                </a:rPr>
                <a:t>hannel impulse response (gains account for TX and RX directivity)   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267200" y="5715000"/>
              <a:ext cx="3582498" cy="428625"/>
              <a:chOff x="1733550" y="5904373"/>
              <a:chExt cx="3582498" cy="428625"/>
            </a:xfrm>
          </p:grpSpPr>
          <p:graphicFrame>
            <p:nvGraphicFramePr>
              <p:cNvPr id="11" name="Object 3"/>
              <p:cNvGraphicFramePr>
                <a:graphicFrameLocks noChangeAspect="1"/>
              </p:cNvGraphicFramePr>
              <p:nvPr/>
            </p:nvGraphicFramePr>
            <p:xfrm>
              <a:off x="1733550" y="5904373"/>
              <a:ext cx="261937" cy="4286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0727" name="Equation" r:id="rId4" imgW="139680" imgH="228600" progId="Equation.3">
                      <p:embed/>
                    </p:oleObj>
                  </mc:Choice>
                  <mc:Fallback>
                    <p:oleObj name="Equation" r:id="rId4" imgW="13968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33550" y="5904373"/>
                            <a:ext cx="261937" cy="42862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" name="TextBox 11"/>
              <p:cNvSpPr txBox="1"/>
              <p:nvPr/>
            </p:nvSpPr>
            <p:spPr>
              <a:xfrm>
                <a:off x="1981200" y="5904373"/>
                <a:ext cx="25602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Modeled as uniform over                 </a:t>
                </a:r>
                <a:endParaRPr lang="en-US" dirty="0"/>
              </a:p>
            </p:txBody>
          </p:sp>
          <p:graphicFrame>
            <p:nvGraphicFramePr>
              <p:cNvPr id="13" name="Object 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07158490"/>
                  </p:ext>
                </p:extLst>
              </p:nvPr>
            </p:nvGraphicFramePr>
            <p:xfrm>
              <a:off x="4458798" y="5943600"/>
              <a:ext cx="857250" cy="381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0728" name="Equation" r:id="rId6" imgW="457200" imgH="203040" progId="Equation.3">
                      <p:embed/>
                    </p:oleObj>
                  </mc:Choice>
                  <mc:Fallback>
                    <p:oleObj name="Equation" r:id="rId6" imgW="457200" imgH="2030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58798" y="5943600"/>
                            <a:ext cx="857250" cy="3810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0" y="4800600"/>
              <a:ext cx="4191000" cy="796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095034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3914" y="28122"/>
            <a:ext cx="8229600" cy="1143000"/>
          </a:xfrm>
        </p:spPr>
        <p:txBody>
          <a:bodyPr/>
          <a:lstStyle/>
          <a:p>
            <a:r>
              <a:rPr lang="en-US" dirty="0" smtClean="0"/>
              <a:t>Sparse channel impulse response</a:t>
            </a:r>
            <a:endParaRPr lang="en-US" dirty="0"/>
          </a:p>
        </p:txBody>
      </p:sp>
      <p:pic>
        <p:nvPicPr>
          <p:cNvPr id="5" name="Picture 4" descr="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605" y="1171122"/>
            <a:ext cx="6131551" cy="373425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41122" y="4905375"/>
            <a:ext cx="7410450" cy="1893332"/>
            <a:chOff x="0" y="4191000"/>
            <a:chExt cx="7410450" cy="1893332"/>
          </a:xfrm>
        </p:grpSpPr>
        <p:sp>
          <p:nvSpPr>
            <p:cNvPr id="8" name="Rectangle 7"/>
            <p:cNvSpPr/>
            <p:nvPr/>
          </p:nvSpPr>
          <p:spPr>
            <a:xfrm>
              <a:off x="0" y="4191000"/>
              <a:ext cx="7410450" cy="4847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00100" lvl="1" indent="-342900">
                <a:lnSpc>
                  <a:spcPct val="150000"/>
                </a:lnSpc>
              </a:pPr>
              <a:endParaRPr lang="en-US" dirty="0" smtClean="0">
                <a:latin typeface="Gill San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14850" y="5715000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1607" y="4899812"/>
            <a:ext cx="4903107" cy="980621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2938" y="5962649"/>
            <a:ext cx="6320065" cy="315419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6323" y="6365424"/>
            <a:ext cx="5863401" cy="33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08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Easily extends to multiple antennas</a:t>
            </a:r>
            <a:endParaRPr lang="en-US" dirty="0"/>
          </a:p>
        </p:txBody>
      </p:sp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4066" y="2370449"/>
            <a:ext cx="5007917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023437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4267200"/>
            <a:ext cx="4953000" cy="646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5000" y="6134100"/>
            <a:ext cx="57531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0" y="3962400"/>
            <a:ext cx="52278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/>
            <a:r>
              <a:rPr lang="en-US" sz="2000" dirty="0" smtClean="0"/>
              <a:t>Example SIMO system: relative channel gain</a:t>
            </a:r>
            <a:r>
              <a:rPr lang="en-US" dirty="0" smtClean="0"/>
              <a:t>s are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43094" y="5235273"/>
            <a:ext cx="19880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/>
            <a:r>
              <a:rPr lang="en-US" sz="2000" dirty="0"/>
              <a:t>P</a:t>
            </a:r>
            <a:r>
              <a:rPr lang="en-US" sz="2000" dirty="0" smtClean="0"/>
              <a:t>hase difference:</a:t>
            </a:r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3657600" y="5257800"/>
            <a:ext cx="3429000" cy="762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51" name="Picture 7" descr="http://latex.codecogs.com/gif.latex?\LARGE%20\gamma%20=%20\frac%7b2\pi%7d%7b\lambda%7d\Delta%20L_%7breflected%7d\approx%20\frac%7b4\pi%20rd%7d%7bR\lambda%7d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33800" y="5334000"/>
            <a:ext cx="3209925" cy="628651"/>
          </a:xfrm>
          <a:prstGeom prst="rect">
            <a:avLst/>
          </a:prstGeom>
          <a:noFill/>
        </p:spPr>
      </p:pic>
      <p:pic>
        <p:nvPicPr>
          <p:cNvPr id="135169" name="Picture 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48174" y="1143000"/>
            <a:ext cx="4552652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6729984" y="4419600"/>
            <a:ext cx="152400" cy="381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-80385" y="152400"/>
            <a:ext cx="8876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N</a:t>
            </a:r>
            <a:r>
              <a:rPr lang="en-US" sz="3600" dirty="0" smtClean="0">
                <a:latin typeface="+mj-lt"/>
              </a:rPr>
              <a:t>eed to be careful with relative phases</a:t>
            </a:r>
            <a:endParaRPr lang="en-US" sz="3600" dirty="0">
              <a:solidFill>
                <a:srgbClr val="251FA1"/>
              </a:solidFill>
              <a:latin typeface="+mj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86837-2815-4DDA-8756-C69A7228721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8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3094" y="2349098"/>
            <a:ext cx="8600906" cy="1143000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Take-away on millimeter wave channel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2800" dirty="0" smtClean="0">
                <a:solidFill>
                  <a:srgbClr val="C00000"/>
                </a:solidFill>
              </a:rPr>
              <a:t>Sparse</a:t>
            </a:r>
            <a:r>
              <a:rPr lang="en-US" sz="2800" dirty="0" smtClean="0"/>
              <a:t> and geometrically </a:t>
            </a:r>
            <a:r>
              <a:rPr lang="en-US" sz="2800" dirty="0" smtClean="0">
                <a:solidFill>
                  <a:srgbClr val="C00000"/>
                </a:solidFill>
              </a:rPr>
              <a:t>predictable</a:t>
            </a:r>
            <a:endParaRPr 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516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665" y="2349098"/>
            <a:ext cx="8600906" cy="1143000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Take-way on millimeter wave channel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>
                <a:solidFill>
                  <a:srgbClr val="C00000"/>
                </a:solidFill>
              </a:rPr>
              <a:t>S</a:t>
            </a:r>
            <a:r>
              <a:rPr lang="en-US" sz="3200" dirty="0" smtClean="0">
                <a:solidFill>
                  <a:srgbClr val="C00000"/>
                </a:solidFill>
              </a:rPr>
              <a:t>parse</a:t>
            </a:r>
            <a:r>
              <a:rPr lang="en-US" sz="3200" dirty="0" smtClean="0"/>
              <a:t> and geometrically </a:t>
            </a:r>
            <a:r>
              <a:rPr lang="en-US" sz="3200" dirty="0" smtClean="0">
                <a:solidFill>
                  <a:srgbClr val="C00000"/>
                </a:solidFill>
              </a:rPr>
              <a:t>predictable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6286" y="4807857"/>
            <a:ext cx="6190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Do measurements back this up?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574631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Measurements on UCSB campus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24117" y="1524002"/>
            <a:ext cx="75329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Measurements at different locations on campus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16-element phased array @ 60 GHz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Steers beam in horizontal plane (azimuth)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1567535" y="4223657"/>
            <a:ext cx="508000" cy="6966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756387" y="4223657"/>
            <a:ext cx="508000" cy="6966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RX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7826" name="Picture 2"/>
          <p:cNvPicPr>
            <a:picLocks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 bwMode="auto">
          <a:xfrm>
            <a:off x="1994894" y="4223657"/>
            <a:ext cx="80641" cy="696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2"/>
          <p:cNvPicPr>
            <a:picLocks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 bwMode="auto">
          <a:xfrm>
            <a:off x="6765487" y="4223657"/>
            <a:ext cx="73310" cy="696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5" name="Straight Connector 24"/>
          <p:cNvCxnSpPr>
            <a:stCxn id="4" idx="3"/>
          </p:cNvCxnSpPr>
          <p:nvPr/>
        </p:nvCxnSpPr>
        <p:spPr>
          <a:xfrm>
            <a:off x="2075535" y="4572000"/>
            <a:ext cx="477165" cy="6477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4" idx="3"/>
          </p:cNvCxnSpPr>
          <p:nvPr/>
        </p:nvCxnSpPr>
        <p:spPr>
          <a:xfrm flipV="1">
            <a:off x="2075535" y="3924300"/>
            <a:ext cx="477165" cy="6477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Arc 27"/>
          <p:cNvSpPr/>
          <p:nvPr/>
        </p:nvSpPr>
        <p:spPr>
          <a:xfrm>
            <a:off x="1392275" y="3906157"/>
            <a:ext cx="1341120" cy="1326243"/>
          </a:xfrm>
          <a:prstGeom prst="arc">
            <a:avLst>
              <a:gd name="adj1" fmla="val 19027266"/>
              <a:gd name="adj2" fmla="val 2807960"/>
            </a:avLst>
          </a:prstGeom>
          <a:ln>
            <a:headEnd type="arrow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832100" y="4248150"/>
            <a:ext cx="1085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TX angle</a:t>
            </a:r>
          </a:p>
          <a:p>
            <a:r>
              <a:rPr lang="en-US" dirty="0" smtClean="0"/>
              <a:t>(azimuth)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 flipH="1">
            <a:off x="6295081" y="4559300"/>
            <a:ext cx="477165" cy="6477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6295081" y="3911600"/>
            <a:ext cx="477165" cy="6477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Arc 32"/>
          <p:cNvSpPr/>
          <p:nvPr/>
        </p:nvSpPr>
        <p:spPr>
          <a:xfrm flipH="1">
            <a:off x="6119821" y="3893457"/>
            <a:ext cx="1341120" cy="1326243"/>
          </a:xfrm>
          <a:prstGeom prst="arc">
            <a:avLst>
              <a:gd name="adj1" fmla="val 19027266"/>
              <a:gd name="adj2" fmla="val 2807960"/>
            </a:avLst>
          </a:prstGeom>
          <a:ln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034267" y="4235450"/>
            <a:ext cx="1085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X angle</a:t>
            </a:r>
          </a:p>
          <a:p>
            <a:r>
              <a:rPr lang="en-US" dirty="0" smtClean="0"/>
              <a:t>(azimuth)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1494029" y="4223657"/>
            <a:ext cx="121612" cy="69668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241681" y="4223657"/>
            <a:ext cx="121612" cy="69668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3293" y="1435782"/>
            <a:ext cx="1275814" cy="18115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46671" y="3353191"/>
            <a:ext cx="3111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Facebook </a:t>
            </a:r>
            <a:r>
              <a:rPr lang="en-US" dirty="0" err="1" smtClean="0"/>
              <a:t>Terragraph</a:t>
            </a:r>
            <a:r>
              <a:rPr lang="en-US" dirty="0" smtClean="0"/>
              <a:t> node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61571" y="5787571"/>
            <a:ext cx="783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(Narrow vertical beam </a:t>
            </a:r>
            <a:r>
              <a:rPr lang="en-US" dirty="0" smtClean="0">
                <a:sym typeface="Wingdings"/>
              </a:rPr>
              <a:t> ground reflection not present on typical measurements)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3103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C:\Users\Maryam\Documents\fb_code_meas\Foliage_2-3-16\FIGURES\20160203_165502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7878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6193" y="1339273"/>
            <a:ext cx="6918614" cy="5195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Received power: angular profile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447800" y="2019300"/>
            <a:ext cx="8382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9657" y="1741712"/>
            <a:ext cx="1469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Reflection from window on right wall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4376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6193" y="1339273"/>
            <a:ext cx="6918614" cy="5195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with 2 rays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447800" y="2019300"/>
            <a:ext cx="8382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9657" y="1741712"/>
            <a:ext cx="1469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Reflection from window on right wall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080681" y="1514901"/>
            <a:ext cx="554819" cy="1965278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080679" y="4151196"/>
            <a:ext cx="554819" cy="1965278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62316" y="1241946"/>
            <a:ext cx="223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Receiver </a:t>
            </a:r>
            <a:r>
              <a:rPr lang="en-US" dirty="0" err="1" smtClean="0"/>
              <a:t>sidelobes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 rot="5400000">
            <a:off x="5354376" y="2884229"/>
            <a:ext cx="554819" cy="1965278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 rot="5400000">
            <a:off x="2777176" y="2886501"/>
            <a:ext cx="554819" cy="1965278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57916" y="3601579"/>
            <a:ext cx="223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Transmitter </a:t>
            </a:r>
            <a:r>
              <a:rPr lang="en-US" dirty="0" err="1" smtClean="0"/>
              <a:t>sidelobes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763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29637" y="-251156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sz="3600" dirty="0" smtClean="0">
                <a:latin typeface="Calibri"/>
                <a:ea typeface="宋体" charset="0"/>
                <a:cs typeface="宋体" charset="0"/>
              </a:rPr>
              <a:t>The end of spectral hunger?</a:t>
            </a:r>
            <a:endParaRPr lang="en-US" altLang="zh-CN" sz="3600" dirty="0">
              <a:latin typeface="Calibri"/>
              <a:ea typeface="宋体" charset="0"/>
              <a:cs typeface="宋体" charset="0"/>
            </a:endParaRPr>
          </a:p>
        </p:txBody>
      </p:sp>
      <p:grpSp>
        <p:nvGrpSpPr>
          <p:cNvPr id="19459" name="Group 3"/>
          <p:cNvGrpSpPr>
            <a:grpSpLocks/>
          </p:cNvGrpSpPr>
          <p:nvPr/>
        </p:nvGrpSpPr>
        <p:grpSpPr bwMode="auto">
          <a:xfrm>
            <a:off x="2211956" y="1642695"/>
            <a:ext cx="4243968" cy="1441312"/>
            <a:chOff x="1584" y="977"/>
            <a:chExt cx="2718" cy="1006"/>
          </a:xfrm>
        </p:grpSpPr>
        <p:sp>
          <p:nvSpPr>
            <p:cNvPr id="19482" name="Text Box 4"/>
            <p:cNvSpPr txBox="1">
              <a:spLocks noChangeArrowheads="1"/>
            </p:cNvSpPr>
            <p:nvPr/>
          </p:nvSpPr>
          <p:spPr bwMode="auto">
            <a:xfrm>
              <a:off x="3620" y="1022"/>
              <a:ext cx="682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 Narrow" charset="0"/>
                  <a:ea typeface="ＭＳ Ｐゴシック" charset="0"/>
                  <a:cs typeface="DejaVu Sans" charset="0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Arial Narrow" charset="0"/>
                  <a:ea typeface="DejaVu Sans" charset="0"/>
                  <a:cs typeface="DejaVu Sans" charset="0"/>
                </a:defRPr>
              </a:lvl2pPr>
              <a:lvl3pPr>
                <a:defRPr sz="2400" b="1">
                  <a:solidFill>
                    <a:schemeClr val="tx1"/>
                  </a:solidFill>
                  <a:latin typeface="Arial Narrow" charset="0"/>
                  <a:ea typeface="DejaVu Sans" charset="0"/>
                  <a:cs typeface="DejaVu Sans" charset="0"/>
                </a:defRPr>
              </a:lvl3pPr>
              <a:lvl4pPr>
                <a:defRPr sz="2400" b="1">
                  <a:solidFill>
                    <a:schemeClr val="tx1"/>
                  </a:solidFill>
                  <a:latin typeface="Arial Narrow" charset="0"/>
                  <a:ea typeface="DejaVu Sans" charset="0"/>
                  <a:cs typeface="DejaVu Sans" charset="0"/>
                </a:defRPr>
              </a:lvl4pPr>
              <a:lvl5pPr>
                <a:defRPr sz="2400" b="1">
                  <a:solidFill>
                    <a:schemeClr val="tx1"/>
                  </a:solidFill>
                  <a:latin typeface="Arial Narrow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DejaVu Sans" charset="0"/>
                  <a:cs typeface="DejaVu Sans" charset="0"/>
                </a:defRPr>
              </a:lvl9pPr>
            </a:lstStyle>
            <a:p>
              <a:pPr defTabSz="914400">
                <a:lnSpc>
                  <a:spcPct val="90000"/>
                </a:lnSpc>
                <a:spcBef>
                  <a:spcPct val="50000"/>
                </a:spcBef>
                <a:buClr>
                  <a:schemeClr val="tx2"/>
                </a:buClr>
                <a:buSzTx/>
                <a:buFontTx/>
                <a:buNone/>
              </a:pPr>
              <a:r>
                <a:rPr lang="en-US" altLang="zh-CN" sz="1600" dirty="0">
                  <a:latin typeface="Trebuchet MS" charset="0"/>
                  <a:ea typeface="宋体" charset="0"/>
                  <a:cs typeface="宋体" charset="0"/>
                </a:rPr>
                <a:t>(</a:t>
              </a:r>
              <a:r>
                <a:rPr lang="en-US" altLang="zh-CN" sz="1600" dirty="0" err="1">
                  <a:latin typeface="Trebuchet MS" charset="0"/>
                  <a:ea typeface="宋体" charset="0"/>
                  <a:cs typeface="宋体" charset="0"/>
                </a:rPr>
                <a:t>freq</a:t>
              </a:r>
              <a:r>
                <a:rPr lang="en-US" altLang="zh-CN" sz="1600" dirty="0">
                  <a:latin typeface="Trebuchet MS" charset="0"/>
                  <a:ea typeface="宋体" charset="0"/>
                  <a:cs typeface="宋体" charset="0"/>
                </a:rPr>
                <a:t>, GHz)</a:t>
              </a:r>
            </a:p>
          </p:txBody>
        </p:sp>
        <p:grpSp>
          <p:nvGrpSpPr>
            <p:cNvPr id="19483" name="Group 5"/>
            <p:cNvGrpSpPr>
              <a:grpSpLocks/>
            </p:cNvGrpSpPr>
            <p:nvPr/>
          </p:nvGrpSpPr>
          <p:grpSpPr bwMode="auto">
            <a:xfrm>
              <a:off x="1584" y="977"/>
              <a:ext cx="1986" cy="1006"/>
              <a:chOff x="200" y="833"/>
              <a:chExt cx="1986" cy="1006"/>
            </a:xfrm>
          </p:grpSpPr>
          <p:sp>
            <p:nvSpPr>
              <p:cNvPr id="19484" name="Line 6"/>
              <p:cNvSpPr>
                <a:spLocks noChangeShapeType="1"/>
              </p:cNvSpPr>
              <p:nvPr/>
            </p:nvSpPr>
            <p:spPr bwMode="auto">
              <a:xfrm>
                <a:off x="200" y="918"/>
                <a:ext cx="198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squar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9485" name="Line 7"/>
              <p:cNvSpPr>
                <a:spLocks noChangeShapeType="1"/>
              </p:cNvSpPr>
              <p:nvPr/>
            </p:nvSpPr>
            <p:spPr bwMode="auto">
              <a:xfrm>
                <a:off x="303" y="833"/>
                <a:ext cx="0" cy="1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9486" name="Line 8"/>
              <p:cNvSpPr>
                <a:spLocks noChangeShapeType="1"/>
              </p:cNvSpPr>
              <p:nvPr/>
            </p:nvSpPr>
            <p:spPr bwMode="auto">
              <a:xfrm>
                <a:off x="919" y="833"/>
                <a:ext cx="0" cy="1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9487" name="Line 9"/>
              <p:cNvSpPr>
                <a:spLocks noChangeShapeType="1"/>
              </p:cNvSpPr>
              <p:nvPr/>
            </p:nvSpPr>
            <p:spPr bwMode="auto">
              <a:xfrm>
                <a:off x="1535" y="833"/>
                <a:ext cx="0" cy="1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9488" name="Text Box 10"/>
              <p:cNvSpPr txBox="1">
                <a:spLocks noChangeArrowheads="1"/>
              </p:cNvSpPr>
              <p:nvPr/>
            </p:nvSpPr>
            <p:spPr bwMode="auto">
              <a:xfrm>
                <a:off x="268" y="1021"/>
                <a:ext cx="153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 Narrow" charset="0"/>
                    <a:ea typeface="ＭＳ Ｐゴシック" charset="0"/>
                    <a:cs typeface="DejaVu Sans" charset="0"/>
                  </a:defRPr>
                </a:lvl1pPr>
                <a:lvl2pPr marL="37931725" indent="-37474525">
                  <a:defRPr sz="2400" b="1">
                    <a:solidFill>
                      <a:schemeClr val="tx1"/>
                    </a:solidFill>
                    <a:latin typeface="Arial Narrow" charset="0"/>
                    <a:ea typeface="DejaVu Sans" charset="0"/>
                    <a:cs typeface="DejaVu Sans" charset="0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Arial Narrow" charset="0"/>
                    <a:ea typeface="DejaVu Sans" charset="0"/>
                    <a:cs typeface="DejaVu Sans" charset="0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Arial Narrow" charset="0"/>
                    <a:ea typeface="DejaVu Sans" charset="0"/>
                    <a:cs typeface="DejaVu Sans" charset="0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Arial Narrow" charset="0"/>
                    <a:ea typeface="DejaVu Sans" charset="0"/>
                    <a:cs typeface="DejaVu Sans" charset="0"/>
                  </a:defRPr>
                </a:lvl5pPr>
                <a:lvl6pPr marL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DejaVu Sans" charset="0"/>
                    <a:cs typeface="DejaVu Sans" charset="0"/>
                  </a:defRPr>
                </a:lvl6pPr>
                <a:lvl7pPr marL="9144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DejaVu Sans" charset="0"/>
                    <a:cs typeface="DejaVu Sans" charset="0"/>
                  </a:defRPr>
                </a:lvl7pPr>
                <a:lvl8pPr marL="13716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DejaVu Sans" charset="0"/>
                    <a:cs typeface="DejaVu Sans" charset="0"/>
                  </a:defRPr>
                </a:lvl8pPr>
                <a:lvl9pPr marL="18288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DejaVu Sans" charset="0"/>
                    <a:cs typeface="DejaVu Sans" charset="0"/>
                  </a:defRPr>
                </a:lvl9pPr>
              </a:lstStyle>
              <a:p>
                <a:pPr defTabSz="91440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buSzTx/>
                  <a:buFontTx/>
                  <a:buNone/>
                </a:pPr>
                <a:r>
                  <a:rPr lang="en-US" altLang="zh-CN" sz="1600">
                    <a:latin typeface="Trebuchet MS" charset="0"/>
                    <a:ea typeface="宋体" charset="0"/>
                    <a:cs typeface="宋体" charset="0"/>
                  </a:rPr>
                  <a:t>55</a:t>
                </a:r>
              </a:p>
            </p:txBody>
          </p:sp>
          <p:sp>
            <p:nvSpPr>
              <p:cNvPr id="19489" name="Text Box 11"/>
              <p:cNvSpPr txBox="1">
                <a:spLocks noChangeArrowheads="1"/>
              </p:cNvSpPr>
              <p:nvPr/>
            </p:nvSpPr>
            <p:spPr bwMode="auto">
              <a:xfrm>
                <a:off x="850" y="1021"/>
                <a:ext cx="152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 Narrow" charset="0"/>
                    <a:ea typeface="ＭＳ Ｐゴシック" charset="0"/>
                    <a:cs typeface="DejaVu Sans" charset="0"/>
                  </a:defRPr>
                </a:lvl1pPr>
                <a:lvl2pPr marL="37931725" indent="-37474525">
                  <a:defRPr sz="2400" b="1">
                    <a:solidFill>
                      <a:schemeClr val="tx1"/>
                    </a:solidFill>
                    <a:latin typeface="Arial Narrow" charset="0"/>
                    <a:ea typeface="DejaVu Sans" charset="0"/>
                    <a:cs typeface="DejaVu Sans" charset="0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Arial Narrow" charset="0"/>
                    <a:ea typeface="DejaVu Sans" charset="0"/>
                    <a:cs typeface="DejaVu Sans" charset="0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Arial Narrow" charset="0"/>
                    <a:ea typeface="DejaVu Sans" charset="0"/>
                    <a:cs typeface="DejaVu Sans" charset="0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Arial Narrow" charset="0"/>
                    <a:ea typeface="DejaVu Sans" charset="0"/>
                    <a:cs typeface="DejaVu Sans" charset="0"/>
                  </a:defRPr>
                </a:lvl5pPr>
                <a:lvl6pPr marL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DejaVu Sans" charset="0"/>
                    <a:cs typeface="DejaVu Sans" charset="0"/>
                  </a:defRPr>
                </a:lvl6pPr>
                <a:lvl7pPr marL="9144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DejaVu Sans" charset="0"/>
                    <a:cs typeface="DejaVu Sans" charset="0"/>
                  </a:defRPr>
                </a:lvl7pPr>
                <a:lvl8pPr marL="13716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DejaVu Sans" charset="0"/>
                    <a:cs typeface="DejaVu Sans" charset="0"/>
                  </a:defRPr>
                </a:lvl8pPr>
                <a:lvl9pPr marL="18288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DejaVu Sans" charset="0"/>
                    <a:cs typeface="DejaVu Sans" charset="0"/>
                  </a:defRPr>
                </a:lvl9pPr>
              </a:lstStyle>
              <a:p>
                <a:pPr defTabSz="91440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buSzTx/>
                  <a:buFontTx/>
                  <a:buNone/>
                </a:pPr>
                <a:r>
                  <a:rPr lang="en-US" altLang="zh-CN" sz="1600">
                    <a:latin typeface="Trebuchet MS" charset="0"/>
                    <a:ea typeface="宋体" charset="0"/>
                    <a:cs typeface="宋体" charset="0"/>
                  </a:rPr>
                  <a:t>60</a:t>
                </a:r>
              </a:p>
            </p:txBody>
          </p:sp>
          <p:sp>
            <p:nvSpPr>
              <p:cNvPr id="19490" name="Text Box 12"/>
              <p:cNvSpPr txBox="1">
                <a:spLocks noChangeArrowheads="1"/>
              </p:cNvSpPr>
              <p:nvPr/>
            </p:nvSpPr>
            <p:spPr bwMode="auto">
              <a:xfrm>
                <a:off x="1501" y="1021"/>
                <a:ext cx="153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 Narrow" charset="0"/>
                    <a:ea typeface="ＭＳ Ｐゴシック" charset="0"/>
                    <a:cs typeface="DejaVu Sans" charset="0"/>
                  </a:defRPr>
                </a:lvl1pPr>
                <a:lvl2pPr marL="37931725" indent="-37474525">
                  <a:defRPr sz="2400" b="1">
                    <a:solidFill>
                      <a:schemeClr val="tx1"/>
                    </a:solidFill>
                    <a:latin typeface="Arial Narrow" charset="0"/>
                    <a:ea typeface="DejaVu Sans" charset="0"/>
                    <a:cs typeface="DejaVu Sans" charset="0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Arial Narrow" charset="0"/>
                    <a:ea typeface="DejaVu Sans" charset="0"/>
                    <a:cs typeface="DejaVu Sans" charset="0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Arial Narrow" charset="0"/>
                    <a:ea typeface="DejaVu Sans" charset="0"/>
                    <a:cs typeface="DejaVu Sans" charset="0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Arial Narrow" charset="0"/>
                    <a:ea typeface="DejaVu Sans" charset="0"/>
                    <a:cs typeface="DejaVu Sans" charset="0"/>
                  </a:defRPr>
                </a:lvl5pPr>
                <a:lvl6pPr marL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DejaVu Sans" charset="0"/>
                    <a:cs typeface="DejaVu Sans" charset="0"/>
                  </a:defRPr>
                </a:lvl6pPr>
                <a:lvl7pPr marL="9144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DejaVu Sans" charset="0"/>
                    <a:cs typeface="DejaVu Sans" charset="0"/>
                  </a:defRPr>
                </a:lvl7pPr>
                <a:lvl8pPr marL="13716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DejaVu Sans" charset="0"/>
                    <a:cs typeface="DejaVu Sans" charset="0"/>
                  </a:defRPr>
                </a:lvl8pPr>
                <a:lvl9pPr marL="18288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DejaVu Sans" charset="0"/>
                    <a:cs typeface="DejaVu Sans" charset="0"/>
                  </a:defRPr>
                </a:lvl9pPr>
              </a:lstStyle>
              <a:p>
                <a:pPr defTabSz="91440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buSzTx/>
                  <a:buFontTx/>
                  <a:buNone/>
                </a:pPr>
                <a:r>
                  <a:rPr lang="en-US" altLang="zh-CN" sz="1600" dirty="0">
                    <a:latin typeface="Trebuchet MS" charset="0"/>
                    <a:ea typeface="宋体" charset="0"/>
                    <a:cs typeface="宋体" charset="0"/>
                  </a:rPr>
                  <a:t>65</a:t>
                </a:r>
              </a:p>
            </p:txBody>
          </p:sp>
          <p:sp>
            <p:nvSpPr>
              <p:cNvPr id="19494" name="Text Box 16"/>
              <p:cNvSpPr txBox="1">
                <a:spLocks noChangeArrowheads="1"/>
              </p:cNvSpPr>
              <p:nvPr/>
            </p:nvSpPr>
            <p:spPr bwMode="auto">
              <a:xfrm>
                <a:off x="1466" y="1145"/>
                <a:ext cx="237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 Narrow" charset="0"/>
                    <a:ea typeface="ＭＳ Ｐゴシック" charset="0"/>
                    <a:cs typeface="DejaVu Sans" charset="0"/>
                  </a:defRPr>
                </a:lvl1pPr>
                <a:lvl2pPr marL="37931725" indent="-37474525">
                  <a:defRPr sz="2400" b="1">
                    <a:solidFill>
                      <a:schemeClr val="tx1"/>
                    </a:solidFill>
                    <a:latin typeface="Arial Narrow" charset="0"/>
                    <a:ea typeface="DejaVu Sans" charset="0"/>
                    <a:cs typeface="DejaVu Sans" charset="0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Arial Narrow" charset="0"/>
                    <a:ea typeface="DejaVu Sans" charset="0"/>
                    <a:cs typeface="DejaVu Sans" charset="0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Arial Narrow" charset="0"/>
                    <a:ea typeface="DejaVu Sans" charset="0"/>
                    <a:cs typeface="DejaVu Sans" charset="0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Arial Narrow" charset="0"/>
                    <a:ea typeface="DejaVu Sans" charset="0"/>
                    <a:cs typeface="DejaVu Sans" charset="0"/>
                  </a:defRPr>
                </a:lvl5pPr>
                <a:lvl6pPr marL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DejaVu Sans" charset="0"/>
                    <a:cs typeface="DejaVu Sans" charset="0"/>
                  </a:defRPr>
                </a:lvl6pPr>
                <a:lvl7pPr marL="9144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DejaVu Sans" charset="0"/>
                    <a:cs typeface="DejaVu Sans" charset="0"/>
                  </a:defRPr>
                </a:lvl7pPr>
                <a:lvl8pPr marL="13716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DejaVu Sans" charset="0"/>
                    <a:cs typeface="DejaVu Sans" charset="0"/>
                  </a:defRPr>
                </a:lvl8pPr>
                <a:lvl9pPr marL="18288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DejaVu Sans" charset="0"/>
                    <a:cs typeface="DejaVu Sans" charset="0"/>
                  </a:defRPr>
                </a:lvl9pPr>
              </a:lstStyle>
              <a:p>
                <a:pPr defTabSz="91440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buSzTx/>
                  <a:buFontTx/>
                  <a:buNone/>
                </a:pPr>
                <a:r>
                  <a:rPr lang="en-US" altLang="zh-CN" sz="1600">
                    <a:latin typeface="Trebuchet MS" charset="0"/>
                    <a:ea typeface="宋体" charset="0"/>
                    <a:cs typeface="宋体" charset="0"/>
                  </a:rPr>
                  <a:t>USA</a:t>
                </a:r>
              </a:p>
            </p:txBody>
          </p:sp>
          <p:sp>
            <p:nvSpPr>
              <p:cNvPr id="19495" name="Text Box 17"/>
              <p:cNvSpPr txBox="1">
                <a:spLocks noChangeArrowheads="1"/>
              </p:cNvSpPr>
              <p:nvPr/>
            </p:nvSpPr>
            <p:spPr bwMode="auto">
              <a:xfrm>
                <a:off x="1740" y="1286"/>
                <a:ext cx="0" cy="1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 Narrow" charset="0"/>
                    <a:ea typeface="ＭＳ Ｐゴシック" charset="0"/>
                    <a:cs typeface="DejaVu Sans" charset="0"/>
                  </a:defRPr>
                </a:lvl1pPr>
                <a:lvl2pPr marL="37931725" indent="-37474525">
                  <a:defRPr sz="2400" b="1">
                    <a:solidFill>
                      <a:schemeClr val="tx1"/>
                    </a:solidFill>
                    <a:latin typeface="Arial Narrow" charset="0"/>
                    <a:ea typeface="DejaVu Sans" charset="0"/>
                    <a:cs typeface="DejaVu Sans" charset="0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Arial Narrow" charset="0"/>
                    <a:ea typeface="DejaVu Sans" charset="0"/>
                    <a:cs typeface="DejaVu Sans" charset="0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Arial Narrow" charset="0"/>
                    <a:ea typeface="DejaVu Sans" charset="0"/>
                    <a:cs typeface="DejaVu Sans" charset="0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Arial Narrow" charset="0"/>
                    <a:ea typeface="DejaVu Sans" charset="0"/>
                    <a:cs typeface="DejaVu Sans" charset="0"/>
                  </a:defRPr>
                </a:lvl5pPr>
                <a:lvl6pPr marL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DejaVu Sans" charset="0"/>
                    <a:cs typeface="DejaVu Sans" charset="0"/>
                  </a:defRPr>
                </a:lvl6pPr>
                <a:lvl7pPr marL="9144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DejaVu Sans" charset="0"/>
                    <a:cs typeface="DejaVu Sans" charset="0"/>
                  </a:defRPr>
                </a:lvl7pPr>
                <a:lvl8pPr marL="13716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DejaVu Sans" charset="0"/>
                    <a:cs typeface="DejaVu Sans" charset="0"/>
                  </a:defRPr>
                </a:lvl8pPr>
                <a:lvl9pPr marL="18288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DejaVu Sans" charset="0"/>
                    <a:cs typeface="DejaVu Sans" charset="0"/>
                  </a:defRPr>
                </a:lvl9pPr>
              </a:lstStyle>
              <a:p>
                <a:pPr defTabSz="91440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buSzTx/>
                  <a:buFontTx/>
                  <a:buNone/>
                </a:pPr>
                <a:endParaRPr lang="en-US" altLang="zh-CN" sz="1600" dirty="0">
                  <a:latin typeface="Trebuchet MS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19496" name="Text Box 18"/>
              <p:cNvSpPr txBox="1">
                <a:spLocks noChangeArrowheads="1"/>
              </p:cNvSpPr>
              <p:nvPr/>
            </p:nvSpPr>
            <p:spPr bwMode="auto">
              <a:xfrm>
                <a:off x="1774" y="1429"/>
                <a:ext cx="0" cy="1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 Narrow" charset="0"/>
                    <a:ea typeface="ＭＳ Ｐゴシック" charset="0"/>
                    <a:cs typeface="DejaVu Sans" charset="0"/>
                  </a:defRPr>
                </a:lvl1pPr>
                <a:lvl2pPr marL="37931725" indent="-37474525">
                  <a:defRPr sz="2400" b="1">
                    <a:solidFill>
                      <a:schemeClr val="tx1"/>
                    </a:solidFill>
                    <a:latin typeface="Arial Narrow" charset="0"/>
                    <a:ea typeface="DejaVu Sans" charset="0"/>
                    <a:cs typeface="DejaVu Sans" charset="0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Arial Narrow" charset="0"/>
                    <a:ea typeface="DejaVu Sans" charset="0"/>
                    <a:cs typeface="DejaVu Sans" charset="0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Arial Narrow" charset="0"/>
                    <a:ea typeface="DejaVu Sans" charset="0"/>
                    <a:cs typeface="DejaVu Sans" charset="0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Arial Narrow" charset="0"/>
                    <a:ea typeface="DejaVu Sans" charset="0"/>
                    <a:cs typeface="DejaVu Sans" charset="0"/>
                  </a:defRPr>
                </a:lvl5pPr>
                <a:lvl6pPr marL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DejaVu Sans" charset="0"/>
                    <a:cs typeface="DejaVu Sans" charset="0"/>
                  </a:defRPr>
                </a:lvl6pPr>
                <a:lvl7pPr marL="9144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DejaVu Sans" charset="0"/>
                    <a:cs typeface="DejaVu Sans" charset="0"/>
                  </a:defRPr>
                </a:lvl7pPr>
                <a:lvl8pPr marL="13716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DejaVu Sans" charset="0"/>
                    <a:cs typeface="DejaVu Sans" charset="0"/>
                  </a:defRPr>
                </a:lvl8pPr>
                <a:lvl9pPr marL="18288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DejaVu Sans" charset="0"/>
                    <a:cs typeface="DejaVu Sans" charset="0"/>
                  </a:defRPr>
                </a:lvl9pPr>
              </a:lstStyle>
              <a:p>
                <a:pPr defTabSz="91440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buSzTx/>
                  <a:buFontTx/>
                  <a:buNone/>
                </a:pPr>
                <a:endParaRPr lang="en-US" altLang="zh-CN" sz="1600" dirty="0">
                  <a:latin typeface="Trebuchet MS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19497" name="Rectangle 19"/>
              <p:cNvSpPr>
                <a:spLocks noChangeArrowheads="1"/>
              </p:cNvSpPr>
              <p:nvPr/>
            </p:nvSpPr>
            <p:spPr bwMode="auto">
              <a:xfrm>
                <a:off x="670" y="955"/>
                <a:ext cx="739" cy="192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</a:bodyPr>
              <a:lstStyle/>
              <a:p>
                <a:pPr defTabSz="914400">
                  <a:lnSpc>
                    <a:spcPct val="100000"/>
                  </a:lnSpc>
                  <a:buClrTx/>
                  <a:buSzTx/>
                  <a:buFontTx/>
                  <a:buNone/>
                </a:pPr>
                <a:endParaRPr lang="en-US">
                  <a:cs typeface="ＭＳ Ｐゴシック" charset="0"/>
                </a:endParaRPr>
              </a:p>
            </p:txBody>
          </p:sp>
          <p:sp>
            <p:nvSpPr>
              <p:cNvPr id="19499" name="Text Box 21"/>
              <p:cNvSpPr txBox="1">
                <a:spLocks noChangeArrowheads="1"/>
              </p:cNvSpPr>
              <p:nvPr/>
            </p:nvSpPr>
            <p:spPr bwMode="auto">
              <a:xfrm>
                <a:off x="336" y="1681"/>
                <a:ext cx="0" cy="1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 Narrow" charset="0"/>
                    <a:ea typeface="ＭＳ Ｐゴシック" charset="0"/>
                    <a:cs typeface="DejaVu Sans" charset="0"/>
                  </a:defRPr>
                </a:lvl1pPr>
                <a:lvl2pPr marL="37931725" indent="-37474525">
                  <a:defRPr sz="2400" b="1">
                    <a:solidFill>
                      <a:schemeClr val="tx1"/>
                    </a:solidFill>
                    <a:latin typeface="Arial Narrow" charset="0"/>
                    <a:ea typeface="DejaVu Sans" charset="0"/>
                    <a:cs typeface="DejaVu Sans" charset="0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Arial Narrow" charset="0"/>
                    <a:ea typeface="DejaVu Sans" charset="0"/>
                    <a:cs typeface="DejaVu Sans" charset="0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Arial Narrow" charset="0"/>
                    <a:ea typeface="DejaVu Sans" charset="0"/>
                    <a:cs typeface="DejaVu Sans" charset="0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Arial Narrow" charset="0"/>
                    <a:ea typeface="DejaVu Sans" charset="0"/>
                    <a:cs typeface="DejaVu Sans" charset="0"/>
                  </a:defRPr>
                </a:lvl5pPr>
                <a:lvl6pPr marL="4572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DejaVu Sans" charset="0"/>
                    <a:cs typeface="DejaVu Sans" charset="0"/>
                  </a:defRPr>
                </a:lvl6pPr>
                <a:lvl7pPr marL="9144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DejaVu Sans" charset="0"/>
                    <a:cs typeface="DejaVu Sans" charset="0"/>
                  </a:defRPr>
                </a:lvl7pPr>
                <a:lvl8pPr marL="13716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DejaVu Sans" charset="0"/>
                    <a:cs typeface="DejaVu Sans" charset="0"/>
                  </a:defRPr>
                </a:lvl8pPr>
                <a:lvl9pPr marL="18288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 Narrow" charset="0"/>
                    <a:ea typeface="DejaVu Sans" charset="0"/>
                    <a:cs typeface="DejaVu Sans" charset="0"/>
                  </a:defRPr>
                </a:lvl9pPr>
              </a:lstStyle>
              <a:p>
                <a:pPr defTabSz="914400">
                  <a:lnSpc>
                    <a:spcPct val="90000"/>
                  </a:lnSpc>
                  <a:spcBef>
                    <a:spcPct val="50000"/>
                  </a:spcBef>
                  <a:buClr>
                    <a:schemeClr val="tx2"/>
                  </a:buClr>
                  <a:buSzTx/>
                  <a:buFontTx/>
                  <a:buNone/>
                </a:pPr>
                <a:endParaRPr lang="en-US" altLang="zh-CN" sz="1600" dirty="0">
                  <a:latin typeface="Trebuchet MS" charset="0"/>
                  <a:ea typeface="宋体" charset="0"/>
                  <a:cs typeface="宋体" charset="0"/>
                </a:endParaRPr>
              </a:p>
            </p:txBody>
          </p:sp>
        </p:grpSp>
      </p:grpSp>
      <p:sp>
        <p:nvSpPr>
          <p:cNvPr id="19460" name="Text Box 22"/>
          <p:cNvSpPr txBox="1">
            <a:spLocks noChangeArrowheads="1"/>
          </p:cNvSpPr>
          <p:nvPr/>
        </p:nvSpPr>
        <p:spPr bwMode="auto">
          <a:xfrm>
            <a:off x="1841233" y="1073285"/>
            <a:ext cx="509123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charset="0"/>
                <a:ea typeface="ＭＳ Ｐゴシック" charset="0"/>
                <a:cs typeface="DejaVu Sans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 Narrow" charset="0"/>
                <a:ea typeface="DejaVu Sans" charset="0"/>
                <a:cs typeface="DejaVu Sans" charset="0"/>
              </a:defRPr>
            </a:lvl2pPr>
            <a:lvl3pPr>
              <a:defRPr sz="2400" b="1">
                <a:solidFill>
                  <a:schemeClr val="tx1"/>
                </a:solidFill>
                <a:latin typeface="Arial Narrow" charset="0"/>
                <a:ea typeface="DejaVu Sans" charset="0"/>
                <a:cs typeface="DejaVu Sans" charset="0"/>
              </a:defRPr>
            </a:lvl3pPr>
            <a:lvl4pPr>
              <a:defRPr sz="2400" b="1">
                <a:solidFill>
                  <a:schemeClr val="tx1"/>
                </a:solidFill>
                <a:latin typeface="Arial Narrow" charset="0"/>
                <a:ea typeface="DejaVu Sans" charset="0"/>
                <a:cs typeface="DejaVu Sans" charset="0"/>
              </a:defRPr>
            </a:lvl4pPr>
            <a:lvl5pPr>
              <a:defRPr sz="2400" b="1">
                <a:solidFill>
                  <a:schemeClr val="tx1"/>
                </a:solidFill>
                <a:latin typeface="Arial Narrow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DejaVu Sans" charset="0"/>
                <a:cs typeface="DejaVu Sans" charset="0"/>
              </a:defRPr>
            </a:lvl9pPr>
          </a:lstStyle>
          <a:p>
            <a:pPr defTabSz="914400">
              <a:lnSpc>
                <a:spcPct val="90000"/>
              </a:lnSpc>
              <a:spcBef>
                <a:spcPct val="50000"/>
              </a:spcBef>
              <a:buClr>
                <a:schemeClr val="tx2"/>
              </a:buClr>
              <a:buSzTx/>
              <a:buFontTx/>
              <a:buNone/>
            </a:pPr>
            <a:r>
              <a:rPr lang="en-US" altLang="zh-CN" b="0" dirty="0">
                <a:latin typeface="+mn-lt"/>
                <a:ea typeface="宋体" charset="0"/>
                <a:cs typeface="宋体" charset="0"/>
              </a:rPr>
              <a:t>60 GHz: </a:t>
            </a:r>
            <a:r>
              <a:rPr lang="en-US" altLang="zh-CN" b="0" dirty="0" smtClean="0">
                <a:latin typeface="+mn-lt"/>
                <a:ea typeface="宋体" charset="0"/>
                <a:cs typeface="宋体" charset="0"/>
              </a:rPr>
              <a:t>14 </a:t>
            </a:r>
            <a:r>
              <a:rPr lang="en-US" altLang="zh-CN" b="0" dirty="0">
                <a:latin typeface="+mn-lt"/>
                <a:ea typeface="宋体" charset="0"/>
                <a:cs typeface="宋体" charset="0"/>
              </a:rPr>
              <a:t>GHz of unlicensed </a:t>
            </a:r>
            <a:r>
              <a:rPr lang="en-US" altLang="zh-CN" b="0" dirty="0" smtClean="0">
                <a:latin typeface="+mn-lt"/>
                <a:ea typeface="宋体" charset="0"/>
                <a:cs typeface="宋体" charset="0"/>
              </a:rPr>
              <a:t>spectrum!</a:t>
            </a:r>
            <a:endParaRPr lang="en-US" altLang="zh-CN" b="0" dirty="0">
              <a:latin typeface="+mn-lt"/>
              <a:ea typeface="宋体" charset="0"/>
              <a:cs typeface="宋体" charset="0"/>
            </a:endParaRPr>
          </a:p>
        </p:txBody>
      </p:sp>
      <p:sp>
        <p:nvSpPr>
          <p:cNvPr id="19461" name="Text Box 23"/>
          <p:cNvSpPr txBox="1">
            <a:spLocks noChangeArrowheads="1"/>
          </p:cNvSpPr>
          <p:nvPr/>
        </p:nvSpPr>
        <p:spPr bwMode="auto">
          <a:xfrm>
            <a:off x="1238829" y="3803811"/>
            <a:ext cx="619580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charset="0"/>
                <a:ea typeface="ＭＳ Ｐゴシック" charset="0"/>
                <a:cs typeface="DejaVu Sans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 Narrow" charset="0"/>
                <a:ea typeface="DejaVu Sans" charset="0"/>
                <a:cs typeface="DejaVu Sans" charset="0"/>
              </a:defRPr>
            </a:lvl2pPr>
            <a:lvl3pPr>
              <a:defRPr sz="2400" b="1">
                <a:solidFill>
                  <a:schemeClr val="tx1"/>
                </a:solidFill>
                <a:latin typeface="Arial Narrow" charset="0"/>
                <a:ea typeface="DejaVu Sans" charset="0"/>
                <a:cs typeface="DejaVu Sans" charset="0"/>
              </a:defRPr>
            </a:lvl3pPr>
            <a:lvl4pPr>
              <a:defRPr sz="2400" b="1">
                <a:solidFill>
                  <a:schemeClr val="tx1"/>
                </a:solidFill>
                <a:latin typeface="Arial Narrow" charset="0"/>
                <a:ea typeface="DejaVu Sans" charset="0"/>
                <a:cs typeface="DejaVu Sans" charset="0"/>
              </a:defRPr>
            </a:lvl4pPr>
            <a:lvl5pPr>
              <a:defRPr sz="2400" b="1">
                <a:solidFill>
                  <a:schemeClr val="tx1"/>
                </a:solidFill>
                <a:latin typeface="Arial Narrow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DejaVu Sans" charset="0"/>
                <a:cs typeface="DejaVu Sans" charset="0"/>
              </a:defRPr>
            </a:lvl9pPr>
          </a:lstStyle>
          <a:p>
            <a:pPr defTabSz="914400">
              <a:lnSpc>
                <a:spcPct val="90000"/>
              </a:lnSpc>
              <a:spcBef>
                <a:spcPct val="50000"/>
              </a:spcBef>
              <a:buClr>
                <a:schemeClr val="tx2"/>
              </a:buClr>
              <a:buSzTx/>
              <a:buFontTx/>
              <a:buNone/>
            </a:pPr>
            <a:r>
              <a:rPr lang="en-US" altLang="zh-CN" b="0" dirty="0">
                <a:latin typeface="+mn-lt"/>
                <a:ea typeface="宋体" charset="0"/>
                <a:cs typeface="宋体" charset="0"/>
              </a:rPr>
              <a:t>E/W bands: 13 GHz </a:t>
            </a:r>
            <a:r>
              <a:rPr lang="en-US" altLang="zh-CN" b="0" dirty="0" smtClean="0">
                <a:latin typeface="+mn-lt"/>
                <a:ea typeface="宋体" charset="0"/>
                <a:cs typeface="宋体" charset="0"/>
              </a:rPr>
              <a:t>of semi-unlicensed spectrum</a:t>
            </a:r>
            <a:endParaRPr lang="en-US" altLang="zh-CN" b="0" dirty="0">
              <a:latin typeface="+mn-lt"/>
              <a:ea typeface="宋体" charset="0"/>
              <a:cs typeface="宋体" charset="0"/>
            </a:endParaRPr>
          </a:p>
        </p:txBody>
      </p:sp>
      <p:grpSp>
        <p:nvGrpSpPr>
          <p:cNvPr id="19462" name="Group 24"/>
          <p:cNvGrpSpPr>
            <a:grpSpLocks/>
          </p:cNvGrpSpPr>
          <p:nvPr/>
        </p:nvGrpSpPr>
        <p:grpSpPr bwMode="auto">
          <a:xfrm>
            <a:off x="1847590" y="4571864"/>
            <a:ext cx="4800600" cy="574275"/>
            <a:chOff x="336" y="2928"/>
            <a:chExt cx="3360" cy="395"/>
          </a:xfrm>
        </p:grpSpPr>
        <p:sp>
          <p:nvSpPr>
            <p:cNvPr id="19466" name="Line 25"/>
            <p:cNvSpPr>
              <a:spLocks noChangeShapeType="1"/>
            </p:cNvSpPr>
            <p:nvPr/>
          </p:nvSpPr>
          <p:spPr bwMode="auto">
            <a:xfrm>
              <a:off x="336" y="3024"/>
              <a:ext cx="33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9467" name="Line 26"/>
            <p:cNvSpPr>
              <a:spLocks noChangeShapeType="1"/>
            </p:cNvSpPr>
            <p:nvPr/>
          </p:nvSpPr>
          <p:spPr bwMode="auto">
            <a:xfrm>
              <a:off x="576" y="292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9468" name="Line 27"/>
            <p:cNvSpPr>
              <a:spLocks noChangeShapeType="1"/>
            </p:cNvSpPr>
            <p:nvPr/>
          </p:nvSpPr>
          <p:spPr bwMode="auto">
            <a:xfrm>
              <a:off x="1152" y="292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9469" name="Line 28"/>
            <p:cNvSpPr>
              <a:spLocks noChangeShapeType="1"/>
            </p:cNvSpPr>
            <p:nvPr/>
          </p:nvSpPr>
          <p:spPr bwMode="auto">
            <a:xfrm>
              <a:off x="1728" y="292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9470" name="Line 29"/>
            <p:cNvSpPr>
              <a:spLocks noChangeShapeType="1"/>
            </p:cNvSpPr>
            <p:nvPr/>
          </p:nvSpPr>
          <p:spPr bwMode="auto">
            <a:xfrm>
              <a:off x="2304" y="292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9471" name="Line 30"/>
            <p:cNvSpPr>
              <a:spLocks noChangeShapeType="1"/>
            </p:cNvSpPr>
            <p:nvPr/>
          </p:nvSpPr>
          <p:spPr bwMode="auto">
            <a:xfrm>
              <a:off x="2880" y="292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9472" name="Line 31"/>
            <p:cNvSpPr>
              <a:spLocks noChangeShapeType="1"/>
            </p:cNvSpPr>
            <p:nvPr/>
          </p:nvSpPr>
          <p:spPr bwMode="auto">
            <a:xfrm>
              <a:off x="3456" y="292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9473" name="Text Box 32"/>
            <p:cNvSpPr txBox="1">
              <a:spLocks noChangeArrowheads="1"/>
            </p:cNvSpPr>
            <p:nvPr/>
          </p:nvSpPr>
          <p:spPr bwMode="auto">
            <a:xfrm>
              <a:off x="480" y="3168"/>
              <a:ext cx="168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 Narrow" charset="0"/>
                  <a:ea typeface="ＭＳ Ｐゴシック" charset="0"/>
                  <a:cs typeface="DejaVu Sans" charset="0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Arial Narrow" charset="0"/>
                  <a:ea typeface="DejaVu Sans" charset="0"/>
                  <a:cs typeface="DejaVu Sans" charset="0"/>
                </a:defRPr>
              </a:lvl2pPr>
              <a:lvl3pPr>
                <a:defRPr sz="2400" b="1">
                  <a:solidFill>
                    <a:schemeClr val="tx1"/>
                  </a:solidFill>
                  <a:latin typeface="Arial Narrow" charset="0"/>
                  <a:ea typeface="DejaVu Sans" charset="0"/>
                  <a:cs typeface="DejaVu Sans" charset="0"/>
                </a:defRPr>
              </a:lvl3pPr>
              <a:lvl4pPr>
                <a:defRPr sz="2400" b="1">
                  <a:solidFill>
                    <a:schemeClr val="tx1"/>
                  </a:solidFill>
                  <a:latin typeface="Arial Narrow" charset="0"/>
                  <a:ea typeface="DejaVu Sans" charset="0"/>
                  <a:cs typeface="DejaVu Sans" charset="0"/>
                </a:defRPr>
              </a:lvl4pPr>
              <a:lvl5pPr>
                <a:defRPr sz="2400" b="1">
                  <a:solidFill>
                    <a:schemeClr val="tx1"/>
                  </a:solidFill>
                  <a:latin typeface="Arial Narrow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DejaVu Sans" charset="0"/>
                  <a:cs typeface="DejaVu Sans" charset="0"/>
                </a:defRPr>
              </a:lvl9pPr>
            </a:lstStyle>
            <a:p>
              <a:pPr defTabSz="914400">
                <a:lnSpc>
                  <a:spcPct val="90000"/>
                </a:lnSpc>
                <a:spcBef>
                  <a:spcPct val="50000"/>
                </a:spcBef>
                <a:buClr>
                  <a:schemeClr val="tx2"/>
                </a:buClr>
                <a:buSzTx/>
                <a:buFontTx/>
                <a:buNone/>
              </a:pPr>
              <a:r>
                <a:rPr lang="en-US" altLang="zh-CN" sz="1600" dirty="0">
                  <a:latin typeface="Trebuchet MS" charset="0"/>
                  <a:ea typeface="宋体" charset="0"/>
                  <a:cs typeface="宋体" charset="0"/>
                </a:rPr>
                <a:t>70</a:t>
              </a:r>
            </a:p>
          </p:txBody>
        </p:sp>
        <p:sp>
          <p:nvSpPr>
            <p:cNvPr id="19474" name="Text Box 33"/>
            <p:cNvSpPr txBox="1">
              <a:spLocks noChangeArrowheads="1"/>
            </p:cNvSpPr>
            <p:nvPr/>
          </p:nvSpPr>
          <p:spPr bwMode="auto">
            <a:xfrm>
              <a:off x="1056" y="3168"/>
              <a:ext cx="167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 Narrow" charset="0"/>
                  <a:ea typeface="ＭＳ Ｐゴシック" charset="0"/>
                  <a:cs typeface="DejaVu Sans" charset="0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Arial Narrow" charset="0"/>
                  <a:ea typeface="DejaVu Sans" charset="0"/>
                  <a:cs typeface="DejaVu Sans" charset="0"/>
                </a:defRPr>
              </a:lvl2pPr>
              <a:lvl3pPr>
                <a:defRPr sz="2400" b="1">
                  <a:solidFill>
                    <a:schemeClr val="tx1"/>
                  </a:solidFill>
                  <a:latin typeface="Arial Narrow" charset="0"/>
                  <a:ea typeface="DejaVu Sans" charset="0"/>
                  <a:cs typeface="DejaVu Sans" charset="0"/>
                </a:defRPr>
              </a:lvl3pPr>
              <a:lvl4pPr>
                <a:defRPr sz="2400" b="1">
                  <a:solidFill>
                    <a:schemeClr val="tx1"/>
                  </a:solidFill>
                  <a:latin typeface="Arial Narrow" charset="0"/>
                  <a:ea typeface="DejaVu Sans" charset="0"/>
                  <a:cs typeface="DejaVu Sans" charset="0"/>
                </a:defRPr>
              </a:lvl4pPr>
              <a:lvl5pPr>
                <a:defRPr sz="2400" b="1">
                  <a:solidFill>
                    <a:schemeClr val="tx1"/>
                  </a:solidFill>
                  <a:latin typeface="Arial Narrow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DejaVu Sans" charset="0"/>
                  <a:cs typeface="DejaVu Sans" charset="0"/>
                </a:defRPr>
              </a:lvl9pPr>
            </a:lstStyle>
            <a:p>
              <a:pPr defTabSz="914400">
                <a:lnSpc>
                  <a:spcPct val="90000"/>
                </a:lnSpc>
                <a:spcBef>
                  <a:spcPct val="50000"/>
                </a:spcBef>
                <a:buClr>
                  <a:schemeClr val="tx2"/>
                </a:buClr>
                <a:buSzTx/>
                <a:buFontTx/>
                <a:buNone/>
              </a:pPr>
              <a:r>
                <a:rPr lang="en-US" altLang="zh-CN" sz="1600">
                  <a:latin typeface="Trebuchet MS" charset="0"/>
                  <a:ea typeface="宋体" charset="0"/>
                  <a:cs typeface="宋体" charset="0"/>
                </a:rPr>
                <a:t>75</a:t>
              </a:r>
            </a:p>
          </p:txBody>
        </p:sp>
        <p:sp>
          <p:nvSpPr>
            <p:cNvPr id="19475" name="Text Box 34"/>
            <p:cNvSpPr txBox="1">
              <a:spLocks noChangeArrowheads="1"/>
            </p:cNvSpPr>
            <p:nvPr/>
          </p:nvSpPr>
          <p:spPr bwMode="auto">
            <a:xfrm>
              <a:off x="1680" y="3168"/>
              <a:ext cx="167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 Narrow" charset="0"/>
                  <a:ea typeface="ＭＳ Ｐゴシック" charset="0"/>
                  <a:cs typeface="DejaVu Sans" charset="0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Arial Narrow" charset="0"/>
                  <a:ea typeface="DejaVu Sans" charset="0"/>
                  <a:cs typeface="DejaVu Sans" charset="0"/>
                </a:defRPr>
              </a:lvl2pPr>
              <a:lvl3pPr>
                <a:defRPr sz="2400" b="1">
                  <a:solidFill>
                    <a:schemeClr val="tx1"/>
                  </a:solidFill>
                  <a:latin typeface="Arial Narrow" charset="0"/>
                  <a:ea typeface="DejaVu Sans" charset="0"/>
                  <a:cs typeface="DejaVu Sans" charset="0"/>
                </a:defRPr>
              </a:lvl3pPr>
              <a:lvl4pPr>
                <a:defRPr sz="2400" b="1">
                  <a:solidFill>
                    <a:schemeClr val="tx1"/>
                  </a:solidFill>
                  <a:latin typeface="Arial Narrow" charset="0"/>
                  <a:ea typeface="DejaVu Sans" charset="0"/>
                  <a:cs typeface="DejaVu Sans" charset="0"/>
                </a:defRPr>
              </a:lvl4pPr>
              <a:lvl5pPr>
                <a:defRPr sz="2400" b="1">
                  <a:solidFill>
                    <a:schemeClr val="tx1"/>
                  </a:solidFill>
                  <a:latin typeface="Arial Narrow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DejaVu Sans" charset="0"/>
                  <a:cs typeface="DejaVu Sans" charset="0"/>
                </a:defRPr>
              </a:lvl9pPr>
            </a:lstStyle>
            <a:p>
              <a:pPr defTabSz="914400">
                <a:lnSpc>
                  <a:spcPct val="90000"/>
                </a:lnSpc>
                <a:spcBef>
                  <a:spcPct val="50000"/>
                </a:spcBef>
                <a:buClr>
                  <a:schemeClr val="tx2"/>
                </a:buClr>
                <a:buSzTx/>
                <a:buFontTx/>
                <a:buNone/>
              </a:pPr>
              <a:r>
                <a:rPr lang="en-US" altLang="zh-CN" sz="1600">
                  <a:latin typeface="Trebuchet MS" charset="0"/>
                  <a:ea typeface="宋体" charset="0"/>
                  <a:cs typeface="宋体" charset="0"/>
                </a:rPr>
                <a:t>80</a:t>
              </a:r>
            </a:p>
          </p:txBody>
        </p:sp>
        <p:sp>
          <p:nvSpPr>
            <p:cNvPr id="19476" name="Text Box 35"/>
            <p:cNvSpPr txBox="1">
              <a:spLocks noChangeArrowheads="1"/>
            </p:cNvSpPr>
            <p:nvPr/>
          </p:nvSpPr>
          <p:spPr bwMode="auto">
            <a:xfrm>
              <a:off x="2208" y="3168"/>
              <a:ext cx="167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 Narrow" charset="0"/>
                  <a:ea typeface="ＭＳ Ｐゴシック" charset="0"/>
                  <a:cs typeface="DejaVu Sans" charset="0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Arial Narrow" charset="0"/>
                  <a:ea typeface="DejaVu Sans" charset="0"/>
                  <a:cs typeface="DejaVu Sans" charset="0"/>
                </a:defRPr>
              </a:lvl2pPr>
              <a:lvl3pPr>
                <a:defRPr sz="2400" b="1">
                  <a:solidFill>
                    <a:schemeClr val="tx1"/>
                  </a:solidFill>
                  <a:latin typeface="Arial Narrow" charset="0"/>
                  <a:ea typeface="DejaVu Sans" charset="0"/>
                  <a:cs typeface="DejaVu Sans" charset="0"/>
                </a:defRPr>
              </a:lvl3pPr>
              <a:lvl4pPr>
                <a:defRPr sz="2400" b="1">
                  <a:solidFill>
                    <a:schemeClr val="tx1"/>
                  </a:solidFill>
                  <a:latin typeface="Arial Narrow" charset="0"/>
                  <a:ea typeface="DejaVu Sans" charset="0"/>
                  <a:cs typeface="DejaVu Sans" charset="0"/>
                </a:defRPr>
              </a:lvl4pPr>
              <a:lvl5pPr>
                <a:defRPr sz="2400" b="1">
                  <a:solidFill>
                    <a:schemeClr val="tx1"/>
                  </a:solidFill>
                  <a:latin typeface="Arial Narrow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DejaVu Sans" charset="0"/>
                  <a:cs typeface="DejaVu Sans" charset="0"/>
                </a:defRPr>
              </a:lvl9pPr>
            </a:lstStyle>
            <a:p>
              <a:pPr defTabSz="914400">
                <a:lnSpc>
                  <a:spcPct val="90000"/>
                </a:lnSpc>
                <a:spcBef>
                  <a:spcPct val="50000"/>
                </a:spcBef>
                <a:buClr>
                  <a:schemeClr val="tx2"/>
                </a:buClr>
                <a:buSzTx/>
                <a:buFontTx/>
                <a:buNone/>
              </a:pPr>
              <a:r>
                <a:rPr lang="en-US" altLang="zh-CN" sz="1600">
                  <a:latin typeface="Trebuchet MS" charset="0"/>
                  <a:ea typeface="宋体" charset="0"/>
                  <a:cs typeface="宋体" charset="0"/>
                </a:rPr>
                <a:t>85</a:t>
              </a:r>
            </a:p>
          </p:txBody>
        </p:sp>
        <p:sp>
          <p:nvSpPr>
            <p:cNvPr id="19477" name="Text Box 36"/>
            <p:cNvSpPr txBox="1">
              <a:spLocks noChangeArrowheads="1"/>
            </p:cNvSpPr>
            <p:nvPr/>
          </p:nvSpPr>
          <p:spPr bwMode="auto">
            <a:xfrm>
              <a:off x="2832" y="3168"/>
              <a:ext cx="16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 Narrow" charset="0"/>
                  <a:ea typeface="ＭＳ Ｐゴシック" charset="0"/>
                  <a:cs typeface="DejaVu Sans" charset="0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Arial Narrow" charset="0"/>
                  <a:ea typeface="DejaVu Sans" charset="0"/>
                  <a:cs typeface="DejaVu Sans" charset="0"/>
                </a:defRPr>
              </a:lvl2pPr>
              <a:lvl3pPr>
                <a:defRPr sz="2400" b="1">
                  <a:solidFill>
                    <a:schemeClr val="tx1"/>
                  </a:solidFill>
                  <a:latin typeface="Arial Narrow" charset="0"/>
                  <a:ea typeface="DejaVu Sans" charset="0"/>
                  <a:cs typeface="DejaVu Sans" charset="0"/>
                </a:defRPr>
              </a:lvl3pPr>
              <a:lvl4pPr>
                <a:defRPr sz="2400" b="1">
                  <a:solidFill>
                    <a:schemeClr val="tx1"/>
                  </a:solidFill>
                  <a:latin typeface="Arial Narrow" charset="0"/>
                  <a:ea typeface="DejaVu Sans" charset="0"/>
                  <a:cs typeface="DejaVu Sans" charset="0"/>
                </a:defRPr>
              </a:lvl4pPr>
              <a:lvl5pPr>
                <a:defRPr sz="2400" b="1">
                  <a:solidFill>
                    <a:schemeClr val="tx1"/>
                  </a:solidFill>
                  <a:latin typeface="Arial Narrow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DejaVu Sans" charset="0"/>
                  <a:cs typeface="DejaVu Sans" charset="0"/>
                </a:defRPr>
              </a:lvl9pPr>
            </a:lstStyle>
            <a:p>
              <a:pPr defTabSz="914400">
                <a:lnSpc>
                  <a:spcPct val="90000"/>
                </a:lnSpc>
                <a:spcBef>
                  <a:spcPct val="50000"/>
                </a:spcBef>
                <a:buClr>
                  <a:schemeClr val="tx2"/>
                </a:buClr>
                <a:buSzTx/>
                <a:buFontTx/>
                <a:buNone/>
              </a:pPr>
              <a:r>
                <a:rPr lang="en-US" altLang="zh-CN" sz="1600">
                  <a:latin typeface="Trebuchet MS" charset="0"/>
                  <a:ea typeface="宋体" charset="0"/>
                  <a:cs typeface="宋体" charset="0"/>
                </a:rPr>
                <a:t>90</a:t>
              </a:r>
            </a:p>
          </p:txBody>
        </p:sp>
        <p:sp>
          <p:nvSpPr>
            <p:cNvPr id="19478" name="Text Box 37"/>
            <p:cNvSpPr txBox="1">
              <a:spLocks noChangeArrowheads="1"/>
            </p:cNvSpPr>
            <p:nvPr/>
          </p:nvSpPr>
          <p:spPr bwMode="auto">
            <a:xfrm>
              <a:off x="3360" y="3168"/>
              <a:ext cx="167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 Narrow" charset="0"/>
                  <a:ea typeface="ＭＳ Ｐゴシック" charset="0"/>
                  <a:cs typeface="DejaVu Sans" charset="0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Arial Narrow" charset="0"/>
                  <a:ea typeface="DejaVu Sans" charset="0"/>
                  <a:cs typeface="DejaVu Sans" charset="0"/>
                </a:defRPr>
              </a:lvl2pPr>
              <a:lvl3pPr>
                <a:defRPr sz="2400" b="1">
                  <a:solidFill>
                    <a:schemeClr val="tx1"/>
                  </a:solidFill>
                  <a:latin typeface="Arial Narrow" charset="0"/>
                  <a:ea typeface="DejaVu Sans" charset="0"/>
                  <a:cs typeface="DejaVu Sans" charset="0"/>
                </a:defRPr>
              </a:lvl3pPr>
              <a:lvl4pPr>
                <a:defRPr sz="2400" b="1">
                  <a:solidFill>
                    <a:schemeClr val="tx1"/>
                  </a:solidFill>
                  <a:latin typeface="Arial Narrow" charset="0"/>
                  <a:ea typeface="DejaVu Sans" charset="0"/>
                  <a:cs typeface="DejaVu Sans" charset="0"/>
                </a:defRPr>
              </a:lvl4pPr>
              <a:lvl5pPr>
                <a:defRPr sz="2400" b="1">
                  <a:solidFill>
                    <a:schemeClr val="tx1"/>
                  </a:solidFill>
                  <a:latin typeface="Arial Narrow" charset="0"/>
                  <a:ea typeface="DejaVu Sans" charset="0"/>
                  <a:cs typeface="DejaVu Sans" charset="0"/>
                </a:defRPr>
              </a:lvl5pPr>
              <a:lvl6pPr marL="4572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DejaVu Sans" charset="0"/>
                  <a:cs typeface="DejaVu Sans" charset="0"/>
                </a:defRPr>
              </a:lvl6pPr>
              <a:lvl7pPr marL="9144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DejaVu Sans" charset="0"/>
                  <a:cs typeface="DejaVu Sans" charset="0"/>
                </a:defRPr>
              </a:lvl7pPr>
              <a:lvl8pPr marL="13716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DejaVu Sans" charset="0"/>
                  <a:cs typeface="DejaVu Sans" charset="0"/>
                </a:defRPr>
              </a:lvl8pPr>
              <a:lvl9pPr marL="1828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 Narrow" charset="0"/>
                  <a:ea typeface="DejaVu Sans" charset="0"/>
                  <a:cs typeface="DejaVu Sans" charset="0"/>
                </a:defRPr>
              </a:lvl9pPr>
            </a:lstStyle>
            <a:p>
              <a:pPr defTabSz="914400">
                <a:lnSpc>
                  <a:spcPct val="90000"/>
                </a:lnSpc>
                <a:spcBef>
                  <a:spcPct val="50000"/>
                </a:spcBef>
                <a:buClr>
                  <a:schemeClr val="tx2"/>
                </a:buClr>
                <a:buSzTx/>
                <a:buFontTx/>
                <a:buNone/>
              </a:pPr>
              <a:r>
                <a:rPr lang="en-US" altLang="zh-CN" sz="1600">
                  <a:latin typeface="Trebuchet MS" charset="0"/>
                  <a:ea typeface="宋体" charset="0"/>
                  <a:cs typeface="宋体" charset="0"/>
                </a:rPr>
                <a:t>95</a:t>
              </a:r>
            </a:p>
          </p:txBody>
        </p:sp>
        <p:sp>
          <p:nvSpPr>
            <p:cNvPr id="19479" name="Rectangle 38"/>
            <p:cNvSpPr>
              <a:spLocks noChangeArrowheads="1"/>
            </p:cNvSpPr>
            <p:nvPr/>
          </p:nvSpPr>
          <p:spPr bwMode="auto">
            <a:xfrm>
              <a:off x="672" y="3025"/>
              <a:ext cx="624" cy="189"/>
            </a:xfrm>
            <a:prstGeom prst="rect">
              <a:avLst/>
            </a:prstGeom>
            <a:solidFill>
              <a:schemeClr val="accent1">
                <a:alpha val="23921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defTabSz="914400">
                <a:lnSpc>
                  <a:spcPct val="100000"/>
                </a:lnSpc>
                <a:buClrTx/>
                <a:buSzTx/>
                <a:buFontTx/>
                <a:buNone/>
              </a:pPr>
              <a:endParaRPr lang="en-US">
                <a:cs typeface="ＭＳ Ｐゴシック" charset="0"/>
              </a:endParaRPr>
            </a:p>
          </p:txBody>
        </p:sp>
        <p:sp>
          <p:nvSpPr>
            <p:cNvPr id="19480" name="Rectangle 39"/>
            <p:cNvSpPr>
              <a:spLocks noChangeArrowheads="1"/>
            </p:cNvSpPr>
            <p:nvPr/>
          </p:nvSpPr>
          <p:spPr bwMode="auto">
            <a:xfrm>
              <a:off x="1824" y="3025"/>
              <a:ext cx="624" cy="189"/>
            </a:xfrm>
            <a:prstGeom prst="rect">
              <a:avLst/>
            </a:prstGeom>
            <a:solidFill>
              <a:schemeClr val="accent1">
                <a:alpha val="23921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defTabSz="914400">
                <a:lnSpc>
                  <a:spcPct val="100000"/>
                </a:lnSpc>
                <a:buClrTx/>
                <a:buSzTx/>
                <a:buFontTx/>
                <a:buNone/>
              </a:pPr>
              <a:endParaRPr lang="en-US">
                <a:cs typeface="ＭＳ Ｐゴシック" charset="0"/>
              </a:endParaRPr>
            </a:p>
          </p:txBody>
        </p:sp>
        <p:sp>
          <p:nvSpPr>
            <p:cNvPr id="19481" name="Rectangle 40"/>
            <p:cNvSpPr>
              <a:spLocks noChangeArrowheads="1"/>
            </p:cNvSpPr>
            <p:nvPr/>
          </p:nvSpPr>
          <p:spPr bwMode="auto">
            <a:xfrm>
              <a:off x="3120" y="3025"/>
              <a:ext cx="336" cy="189"/>
            </a:xfrm>
            <a:prstGeom prst="rect">
              <a:avLst/>
            </a:prstGeom>
            <a:solidFill>
              <a:schemeClr val="accent1">
                <a:alpha val="23921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defTabSz="914400">
                <a:lnSpc>
                  <a:spcPct val="100000"/>
                </a:lnSpc>
                <a:buClrTx/>
                <a:buSzTx/>
                <a:buFontTx/>
                <a:buNone/>
              </a:pPr>
              <a:endParaRPr lang="en-US">
                <a:cs typeface="ＭＳ Ｐゴシック" charset="0"/>
              </a:endParaRPr>
            </a:p>
          </p:txBody>
        </p:sp>
      </p:grpSp>
      <p:sp>
        <p:nvSpPr>
          <p:cNvPr id="19465" name="TextBox 45"/>
          <p:cNvSpPr txBox="1">
            <a:spLocks noChangeArrowheads="1"/>
          </p:cNvSpPr>
          <p:nvPr/>
        </p:nvSpPr>
        <p:spPr bwMode="auto">
          <a:xfrm>
            <a:off x="228600" y="5715000"/>
            <a:ext cx="87391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Narrow" charset="0"/>
                <a:ea typeface="ＭＳ Ｐゴシック" charset="0"/>
                <a:cs typeface="DejaVu Sans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 Narrow" charset="0"/>
                <a:ea typeface="DejaVu Sans" charset="0"/>
                <a:cs typeface="DejaVu Sans" charset="0"/>
              </a:defRPr>
            </a:lvl2pPr>
            <a:lvl3pPr>
              <a:defRPr sz="2400" b="1">
                <a:solidFill>
                  <a:schemeClr val="tx1"/>
                </a:solidFill>
                <a:latin typeface="Arial Narrow" charset="0"/>
                <a:ea typeface="DejaVu Sans" charset="0"/>
                <a:cs typeface="DejaVu Sans" charset="0"/>
              </a:defRPr>
            </a:lvl3pPr>
            <a:lvl4pPr>
              <a:defRPr sz="2400" b="1">
                <a:solidFill>
                  <a:schemeClr val="tx1"/>
                </a:solidFill>
                <a:latin typeface="Arial Narrow" charset="0"/>
                <a:ea typeface="DejaVu Sans" charset="0"/>
                <a:cs typeface="DejaVu Sans" charset="0"/>
              </a:defRPr>
            </a:lvl4pPr>
            <a:lvl5pPr>
              <a:defRPr sz="2400" b="1">
                <a:solidFill>
                  <a:schemeClr val="tx1"/>
                </a:solidFill>
                <a:latin typeface="Arial Narrow" charset="0"/>
                <a:ea typeface="DejaVu Sans" charset="0"/>
                <a:cs typeface="DejaVu Sans" charset="0"/>
              </a:defRPr>
            </a:lvl5pPr>
            <a:lvl6pPr marL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DejaVu Sans" charset="0"/>
                <a:cs typeface="DejaVu Sans" charset="0"/>
              </a:defRPr>
            </a:lvl6pPr>
            <a:lvl7pPr marL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DejaVu Sans" charset="0"/>
                <a:cs typeface="DejaVu Sans" charset="0"/>
              </a:defRPr>
            </a:lvl7pPr>
            <a:lvl8pPr marL="1371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DejaVu Sans" charset="0"/>
                <a:cs typeface="DejaVu Sans" charset="0"/>
              </a:defRPr>
            </a:lvl8pPr>
            <a:lvl9pPr marL="1828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 Narrow" charset="0"/>
                <a:ea typeface="DejaVu Sans" charset="0"/>
                <a:cs typeface="DejaVu Sans" charset="0"/>
              </a:defRPr>
            </a:lvl9pPr>
          </a:lstStyle>
          <a:p>
            <a:r>
              <a:rPr lang="en-US" b="0" dirty="0">
                <a:latin typeface="+mn-lt"/>
              </a:rPr>
              <a:t>Bands beyond 100 GHz </a:t>
            </a:r>
            <a:r>
              <a:rPr lang="en-US" b="0" dirty="0" smtClean="0">
                <a:latin typeface="+mn-lt"/>
              </a:rPr>
              <a:t>becoming accessible </a:t>
            </a:r>
            <a:r>
              <a:rPr lang="en-US" b="0" dirty="0">
                <a:latin typeface="+mn-lt"/>
              </a:rPr>
              <a:t>as RFIC and packaging</a:t>
            </a:r>
          </a:p>
          <a:p>
            <a:r>
              <a:rPr lang="en-US" b="0" dirty="0">
                <a:latin typeface="+mn-lt"/>
              </a:rPr>
              <a:t> technology advances</a:t>
            </a:r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>
            <a:off x="5131480" y="1693372"/>
            <a:ext cx="0" cy="20344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888180" y="1846141"/>
            <a:ext cx="425116" cy="3180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lnSpc>
                <a:spcPct val="90000"/>
              </a:lnSpc>
              <a:spcBef>
                <a:spcPct val="50000"/>
              </a:spcBef>
              <a:buClr>
                <a:schemeClr val="tx2"/>
              </a:buClr>
              <a:buSzTx/>
              <a:buFontTx/>
              <a:buNone/>
            </a:pPr>
            <a:r>
              <a:rPr lang="en-US" altLang="zh-CN" sz="1600" b="1" dirty="0">
                <a:latin typeface="Trebuchet MS" charset="0"/>
                <a:ea typeface="宋体" charset="0"/>
                <a:cs typeface="宋体" charset="0"/>
              </a:rPr>
              <a:t>70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23519" y="2748801"/>
            <a:ext cx="3213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Oxygen absorption</a:t>
            </a:r>
          </a:p>
          <a:p>
            <a:pPr algn="ctr"/>
            <a:r>
              <a:rPr lang="en-US" dirty="0" smtClean="0"/>
              <a:t>(ideal for short-range, </a:t>
            </a:r>
            <a:r>
              <a:rPr lang="en-US" dirty="0" err="1" smtClean="0"/>
              <a:t>multihop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7" name="Rectangle 19"/>
          <p:cNvSpPr>
            <a:spLocks noChangeArrowheads="1"/>
          </p:cNvSpPr>
          <p:nvPr/>
        </p:nvSpPr>
        <p:spPr bwMode="auto">
          <a:xfrm>
            <a:off x="4119127" y="1817486"/>
            <a:ext cx="1153897" cy="275081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  <a:extLst/>
        </p:spPr>
        <p:txBody>
          <a:bodyPr wrap="square" lIns="0" tIns="0" rIns="0" bIns="0" anchor="ctr">
            <a:spAutoFit/>
          </a:bodyPr>
          <a:lstStyle/>
          <a:p>
            <a:pPr defTabSz="914400">
              <a:lnSpc>
                <a:spcPct val="100000"/>
              </a:lnSpc>
              <a:buClrTx/>
              <a:buSzTx/>
              <a:buFontTx/>
              <a:buNone/>
            </a:pPr>
            <a:endParaRPr lang="en-US">
              <a:cs typeface="ＭＳ Ｐゴシック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64469" y="2620063"/>
            <a:ext cx="35089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Recently opened up</a:t>
            </a:r>
          </a:p>
          <a:p>
            <a:r>
              <a:rPr lang="en-US" dirty="0" smtClean="0"/>
              <a:t>No oxygen absorption</a:t>
            </a:r>
          </a:p>
          <a:p>
            <a:r>
              <a:rPr lang="en-US" dirty="0" smtClean="0"/>
              <a:t>Longer range links, </a:t>
            </a:r>
            <a:r>
              <a:rPr lang="en-US" dirty="0" err="1" smtClean="0"/>
              <a:t>esp</a:t>
            </a:r>
            <a:r>
              <a:rPr lang="en-US" dirty="0" smtClean="0"/>
              <a:t> with no rain</a:t>
            </a:r>
            <a:endParaRPr lang="en-US" dirty="0"/>
          </a:p>
        </p:txBody>
      </p:sp>
      <p:cxnSp>
        <p:nvCxnSpPr>
          <p:cNvPr id="6" name="Straight Arrow Connector 5"/>
          <p:cNvCxnSpPr>
            <a:stCxn id="3" idx="0"/>
          </p:cNvCxnSpPr>
          <p:nvPr/>
        </p:nvCxnSpPr>
        <p:spPr>
          <a:xfrm flipV="1">
            <a:off x="2730126" y="2164177"/>
            <a:ext cx="716495" cy="5846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4853940" y="2164177"/>
            <a:ext cx="902553" cy="45588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701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C:\Users\Maryam\Documents\fb_code_meas\LOS_foliage_2-1-16\FIGURES\20160201_174417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0" y="3200400"/>
            <a:ext cx="60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RX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5105400" y="3467100"/>
            <a:ext cx="381000" cy="3429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6370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2-ray channel</a:t>
            </a:r>
            <a:endParaRPr lang="en-US" dirty="0"/>
          </a:p>
        </p:txBody>
      </p:sp>
      <p:pic>
        <p:nvPicPr>
          <p:cNvPr id="3" name="Picture 2" descr="C:\Users\Maryam\Documents\fb_code_meas\0Results_2-5-16\Day1\2-FolPath_long\snr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019"/>
          <a:stretch/>
        </p:blipFill>
        <p:spPr bwMode="auto">
          <a:xfrm>
            <a:off x="914400" y="1625600"/>
            <a:ext cx="7315200" cy="515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1816100" y="1570946"/>
            <a:ext cx="1435100" cy="3231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0" y="1247781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Reflection from wall near receiver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2705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781"/>
            <a:ext cx="8229600" cy="1143000"/>
          </a:xfrm>
        </p:spPr>
        <p:txBody>
          <a:bodyPr/>
          <a:lstStyle/>
          <a:p>
            <a:r>
              <a:rPr lang="en-US" dirty="0" smtClean="0"/>
              <a:t>Reflected path for 2</a:t>
            </a:r>
            <a:r>
              <a:rPr lang="en-US" baseline="30000" dirty="0" smtClean="0"/>
              <a:t>nd</a:t>
            </a:r>
            <a:r>
              <a:rPr lang="en-US" dirty="0" smtClean="0"/>
              <a:t> ray</a:t>
            </a:r>
            <a:endParaRPr lang="en-US" dirty="0"/>
          </a:p>
        </p:txBody>
      </p:sp>
      <p:pic>
        <p:nvPicPr>
          <p:cNvPr id="3" name="Picture 2" descr="C:\Users\Maryam\Documents\fb_code_meas\LOS_foliage_2-1-16\FIGURES\20160201_174417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4143" y="1417638"/>
            <a:ext cx="6649054" cy="498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0" y="3200400"/>
            <a:ext cx="60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RX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5105400" y="3467100"/>
            <a:ext cx="381000" cy="3429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175000" y="1016000"/>
            <a:ext cx="1397000" cy="24130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572000" y="3429000"/>
            <a:ext cx="723900" cy="2095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9807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expect only the </a:t>
            </a:r>
            <a:r>
              <a:rPr lang="en-US" dirty="0" err="1" smtClean="0"/>
              <a:t>LoS</a:t>
            </a:r>
            <a:r>
              <a:rPr lang="en-US" dirty="0" smtClean="0"/>
              <a:t> path here</a:t>
            </a:r>
            <a:endParaRPr lang="en-US" dirty="0"/>
          </a:p>
        </p:txBody>
      </p:sp>
      <p:pic>
        <p:nvPicPr>
          <p:cNvPr id="80898" name="Picture 2" descr="C:\Users\Maryam\Pictures\.mobile pics\testbedPix\20160303_110636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7933" y="1417638"/>
            <a:ext cx="7085992" cy="5314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4021" y="2729544"/>
            <a:ext cx="846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RX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40639" y="2499812"/>
            <a:ext cx="846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TX 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5013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1-ray model</a:t>
            </a:r>
            <a:endParaRPr lang="en-US" dirty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2693" y="1263073"/>
            <a:ext cx="6918614" cy="5195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50032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Other measurement campaigns show similar results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9928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measurement results </a:t>
            </a:r>
            <a:endParaRPr lang="en-US" dirty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2564160"/>
            <a:ext cx="6705600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200" y="1266084"/>
            <a:ext cx="9000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Measurement campaign by </a:t>
            </a:r>
            <a:r>
              <a:rPr lang="en-US" sz="2400" dirty="0" err="1" smtClean="0"/>
              <a:t>Weiler</a:t>
            </a:r>
            <a:r>
              <a:rPr lang="en-US" sz="2400" dirty="0" smtClean="0"/>
              <a:t> et al:</a:t>
            </a:r>
          </a:p>
          <a:p>
            <a:r>
              <a:rPr lang="en-US" sz="2400" dirty="0" smtClean="0"/>
              <a:t>Transmitter performs </a:t>
            </a:r>
            <a:r>
              <a:rPr lang="en-US" sz="2400" dirty="0" err="1" smtClean="0"/>
              <a:t>beamsteering</a:t>
            </a:r>
            <a:r>
              <a:rPr lang="en-US" sz="2400" dirty="0" smtClean="0"/>
              <a:t> in 2D (azimuth and elevation)</a:t>
            </a:r>
          </a:p>
          <a:p>
            <a:r>
              <a:rPr lang="en-US" sz="2400" dirty="0" smtClean="0"/>
              <a:t>Receiver is omnidirectional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88709" y="6067772"/>
            <a:ext cx="9130352" cy="755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Weiler</a:t>
            </a:r>
            <a:r>
              <a:rPr lang="en-US" sz="1600" dirty="0"/>
              <a:t>, R.J., </a:t>
            </a:r>
            <a:r>
              <a:rPr lang="en-US" sz="1600" dirty="0" err="1"/>
              <a:t>Keusgen</a:t>
            </a:r>
            <a:r>
              <a:rPr lang="en-US" sz="1600" dirty="0"/>
              <a:t>, W., </a:t>
            </a:r>
            <a:r>
              <a:rPr lang="en-US" sz="1600" dirty="0" err="1"/>
              <a:t>Maltsev</a:t>
            </a:r>
            <a:r>
              <a:rPr lang="en-US" sz="1600" dirty="0"/>
              <a:t>, A., </a:t>
            </a:r>
            <a:r>
              <a:rPr lang="en-US" sz="1600" dirty="0" err="1"/>
              <a:t>Kühne</a:t>
            </a:r>
            <a:r>
              <a:rPr lang="en-US" sz="1600" dirty="0"/>
              <a:t>, T., </a:t>
            </a:r>
            <a:r>
              <a:rPr lang="en-US" sz="1600" dirty="0" err="1"/>
              <a:t>Pudeyev</a:t>
            </a:r>
            <a:r>
              <a:rPr lang="en-US" sz="1600" dirty="0"/>
              <a:t>, A., Xian, L., Kim, J. and Peter, M., 2016, April. Millimeter-wave outdoor access shadowing mitigation using beamforming arrays. In </a:t>
            </a:r>
            <a:r>
              <a:rPr lang="en-US" sz="1600" i="1" dirty="0"/>
              <a:t>Antennas and Propagation (</a:t>
            </a:r>
            <a:r>
              <a:rPr lang="en-US" sz="1600" i="1" dirty="0" err="1"/>
              <a:t>EuCAP</a:t>
            </a:r>
            <a:r>
              <a:rPr lang="en-US" sz="1600" i="1" dirty="0"/>
              <a:t>), 2016 10th European Conference on</a:t>
            </a:r>
            <a:r>
              <a:rPr lang="en-US" sz="1600" dirty="0"/>
              <a:t> (pp. 1-5). IEEE.</a:t>
            </a:r>
          </a:p>
        </p:txBody>
      </p:sp>
    </p:spTree>
    <p:extLst>
      <p:ext uri="{BB962C8B-B14F-4D97-AF65-F5344CB8AC3E}">
        <p14:creationId xmlns:p14="http://schemas.microsoft.com/office/powerpoint/2010/main" val="15596415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measurement results </a:t>
            </a:r>
            <a:endParaRPr lang="en-US" dirty="0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0944" y="1359353"/>
            <a:ext cx="9215494" cy="5476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797791" y="3385487"/>
            <a:ext cx="244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Locations 2 and 1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889612" y="2920621"/>
            <a:ext cx="129653" cy="4648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4339988" y="2920621"/>
            <a:ext cx="109182" cy="4648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1972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First location</a:t>
            </a:r>
            <a:endParaRPr lang="en-US" dirty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55942" y="1517835"/>
            <a:ext cx="5678805" cy="2703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6897" y="4185399"/>
            <a:ext cx="5636895" cy="2608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308346" y="1517835"/>
            <a:ext cx="1550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sidelobe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844938" y="1887167"/>
            <a:ext cx="238862" cy="815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70694" y="1523043"/>
            <a:ext cx="1550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LOS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5609212" y="1887167"/>
            <a:ext cx="95535" cy="815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294482" y="1566259"/>
            <a:ext cx="2064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uilding reflection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864807" y="1935591"/>
            <a:ext cx="0" cy="766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49216" y="4314177"/>
            <a:ext cx="244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LOS blocked by human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083800" y="4637342"/>
            <a:ext cx="102332" cy="6579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7539" y="2702257"/>
            <a:ext cx="2504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Line of sight free: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59811" y="4942801"/>
            <a:ext cx="25046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Line of sight blocked: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281144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Second location</a:t>
            </a:r>
            <a:endParaRPr lang="en-US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92613" y="1572290"/>
            <a:ext cx="5605463" cy="256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87374" y="4195877"/>
            <a:ext cx="5615940" cy="2587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25779" y="1579907"/>
            <a:ext cx="3299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reflected path is much weaker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539" y="2702257"/>
            <a:ext cx="2504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Line of sight free: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9811" y="4942801"/>
            <a:ext cx="25046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Line of sight blocked: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0911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ea typeface="Times New Roman" charset="0"/>
                <a:cs typeface="Times New Roman" charset="0"/>
              </a:rPr>
              <a:t>To put it in perspective</a:t>
            </a:r>
            <a:endParaRPr lang="en-US" sz="3600" dirty="0">
              <a:ea typeface="Times New Roman" charset="0"/>
              <a:cs typeface="Times New Roman" charset="0"/>
            </a:endParaRPr>
          </a:p>
        </p:txBody>
      </p:sp>
      <p:pic>
        <p:nvPicPr>
          <p:cNvPr id="4" name="Content Placeholder 3" descr="United_States_FCC.jpg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171" r="-8171"/>
          <a:stretch>
            <a:fillRect/>
          </a:stretch>
        </p:blipFill>
        <p:spPr/>
      </p:pic>
      <p:sp>
        <p:nvSpPr>
          <p:cNvPr id="7" name="Rounded Rectangle 6"/>
          <p:cNvSpPr/>
          <p:nvPr/>
        </p:nvSpPr>
        <p:spPr>
          <a:xfrm>
            <a:off x="4325258" y="5214075"/>
            <a:ext cx="239563" cy="515232"/>
          </a:xfrm>
          <a:prstGeom prst="roundRect">
            <a:avLst/>
          </a:prstGeom>
          <a:solidFill>
            <a:schemeClr val="accent2">
              <a:lumMod val="75000"/>
              <a:alpha val="50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668470" y="1706082"/>
            <a:ext cx="5285623" cy="2860573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666923" y="4566655"/>
            <a:ext cx="2235274" cy="55159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848079" y="5729307"/>
            <a:ext cx="1477179" cy="39685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848079" y="5118245"/>
            <a:ext cx="487509" cy="100791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86002" y="6170111"/>
            <a:ext cx="3185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Equivalent spectrum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4387586" y="3950925"/>
            <a:ext cx="514611" cy="602901"/>
          </a:xfrm>
          <a:prstGeom prst="ellipse">
            <a:avLst/>
          </a:prstGeom>
          <a:solidFill>
            <a:srgbClr val="FFFF00">
              <a:alpha val="50000"/>
            </a:srgbClr>
          </a:solidFill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594187" y="3962217"/>
            <a:ext cx="410547" cy="602901"/>
          </a:xfrm>
          <a:prstGeom prst="ellipse">
            <a:avLst/>
          </a:prstGeom>
          <a:solidFill>
            <a:srgbClr val="FFFF00">
              <a:alpha val="50000"/>
            </a:srgbClr>
          </a:solidFill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20" idx="0"/>
          </p:cNvCxnSpPr>
          <p:nvPr/>
        </p:nvCxnSpPr>
        <p:spPr>
          <a:xfrm>
            <a:off x="4644892" y="3950925"/>
            <a:ext cx="3629931" cy="0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128259" y="3661719"/>
            <a:ext cx="1339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Times New Roman" charset="0"/>
                <a:ea typeface="Times New Roman" charset="0"/>
                <a:cs typeface="Times New Roman" charset="0"/>
              </a:rPr>
              <a:t>Conventional</a:t>
            </a:r>
          </a:p>
          <a:p>
            <a:r>
              <a:rPr lang="en-US" sz="1400" b="1" dirty="0" smtClean="0">
                <a:latin typeface="Times New Roman" charset="0"/>
                <a:ea typeface="Times New Roman" charset="0"/>
                <a:cs typeface="Times New Roman" charset="0"/>
              </a:rPr>
              <a:t>Cellular</a:t>
            </a:r>
            <a:endParaRPr lang="en-US" sz="1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7D15-2923-7446-9D58-0893DB0DAA57}" type="datetime1">
              <a:rPr lang="en-US" smtClean="0"/>
              <a:t>9/2/17</a:t>
            </a:fld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DAAA0-2249-AC44-BE21-DC0114BA433F}" type="slidenum">
              <a:rPr lang="en-US" smtClean="0"/>
              <a:t>8</a:t>
            </a:fld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564821" y="5729307"/>
            <a:ext cx="337376" cy="170734"/>
          </a:xfrm>
          <a:prstGeom prst="straightConnector1">
            <a:avLst/>
          </a:prstGeom>
          <a:ln w="38100" cmpd="sng">
            <a:gradFill flip="none" rotWithShape="1">
              <a:gsLst>
                <a:gs pos="53000">
                  <a:schemeClr val="accent2">
                    <a:lumMod val="75000"/>
                  </a:schemeClr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564821" y="5993354"/>
            <a:ext cx="2608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 7 GHz unlicensed</a:t>
            </a:r>
          </a:p>
          <a:p>
            <a:r>
              <a:rPr lang="en-US" dirty="0" smtClean="0"/>
              <a:t> band at 60 GHz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32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665" y="2349098"/>
            <a:ext cx="8600906" cy="1143000"/>
          </a:xfrm>
        </p:spPr>
        <p:txBody>
          <a:bodyPr>
            <a:noAutofit/>
          </a:bodyPr>
          <a:lstStyle/>
          <a:p>
            <a:r>
              <a:rPr lang="en-US" sz="3200" b="1" dirty="0"/>
              <a:t>M</a:t>
            </a:r>
            <a:r>
              <a:rPr lang="en-US" sz="3200" b="1" dirty="0" smtClean="0"/>
              <a:t>illimeter wave channel is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> </a:t>
            </a:r>
            <a:r>
              <a:rPr lang="en-US" sz="3200" dirty="0">
                <a:solidFill>
                  <a:srgbClr val="C00000"/>
                </a:solidFill>
              </a:rPr>
              <a:t>s</a:t>
            </a:r>
            <a:r>
              <a:rPr lang="en-US" sz="3200" dirty="0" smtClean="0">
                <a:solidFill>
                  <a:srgbClr val="C00000"/>
                </a:solidFill>
              </a:rPr>
              <a:t>parse</a:t>
            </a:r>
            <a:r>
              <a:rPr lang="en-US" sz="3200" dirty="0" smtClean="0"/>
              <a:t> and geometrically </a:t>
            </a:r>
            <a:r>
              <a:rPr lang="en-US" sz="3200" dirty="0" smtClean="0">
                <a:solidFill>
                  <a:srgbClr val="C00000"/>
                </a:solidFill>
              </a:rPr>
              <a:t>predictable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39571" y="1233714"/>
            <a:ext cx="356279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WORTH REPEATING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803939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BEAmforming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3617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Beamforming</a:t>
            </a:r>
            <a:r>
              <a:rPr lang="en-US" dirty="0" smtClean="0"/>
              <a:t> is critical for utilizing sparse mm-wave channels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0" y="3886200"/>
            <a:ext cx="9143999" cy="1752600"/>
          </a:xfrm>
        </p:spPr>
        <p:txBody>
          <a:bodyPr/>
          <a:lstStyle/>
          <a:p>
            <a:r>
              <a:rPr lang="en-US" dirty="0" smtClean="0"/>
              <a:t>Link budgets require directionality</a:t>
            </a:r>
          </a:p>
          <a:p>
            <a:r>
              <a:rPr lang="en-US" dirty="0" smtClean="0"/>
              <a:t>Tiny wavelength </a:t>
            </a:r>
            <a:r>
              <a:rPr lang="en-US" dirty="0" smtClean="0">
                <a:sym typeface="Wingdings"/>
              </a:rPr>
              <a:t> compact steerable antenna 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328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Beamforming</a:t>
            </a:r>
            <a:r>
              <a:rPr lang="en-US" dirty="0" smtClean="0"/>
              <a:t> basics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1404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Beamforming</a:t>
            </a:r>
            <a:endParaRPr lang="en-US" dirty="0"/>
          </a:p>
        </p:txBody>
      </p:sp>
      <p:pic>
        <p:nvPicPr>
          <p:cNvPr id="71692" name="Picture 1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9491" y="6143635"/>
            <a:ext cx="2916541" cy="561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201" y="1514936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Wave front</a:t>
            </a:r>
            <a:r>
              <a:rPr lang="en-US" sz="2000" dirty="0"/>
              <a:t> </a:t>
            </a:r>
            <a:r>
              <a:rPr lang="en-US" sz="2000" dirty="0" smtClean="0"/>
              <a:t>incident from angle </a:t>
            </a:r>
            <a:r>
              <a:rPr lang="el-GR" sz="2000" dirty="0" smtClean="0"/>
              <a:t>θ</a:t>
            </a:r>
            <a:r>
              <a:rPr lang="en-US" sz="2000" dirty="0" smtClean="0"/>
              <a:t> reaches elements with different phases 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The signal reaching neighboring elements will have phase lag of k</a:t>
            </a:r>
            <a:r>
              <a:rPr lang="en-US" sz="1000" dirty="0" smtClean="0"/>
              <a:t> </a:t>
            </a:r>
            <a:r>
              <a:rPr lang="en-US" sz="2000" dirty="0"/>
              <a:t>d</a:t>
            </a:r>
            <a:r>
              <a:rPr lang="en-US" sz="700" dirty="0"/>
              <a:t> </a:t>
            </a:r>
            <a:r>
              <a:rPr lang="en-US" sz="2000" dirty="0"/>
              <a:t>sin(</a:t>
            </a:r>
            <a:r>
              <a:rPr lang="el-GR" sz="2000" dirty="0"/>
              <a:t>θ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grpSp>
        <p:nvGrpSpPr>
          <p:cNvPr id="4" name="Group 3"/>
          <p:cNvGrpSpPr/>
          <p:nvPr/>
        </p:nvGrpSpPr>
        <p:grpSpPr>
          <a:xfrm>
            <a:off x="1339839" y="3059248"/>
            <a:ext cx="5997129" cy="2466454"/>
            <a:chOff x="1339839" y="3146332"/>
            <a:chExt cx="5997129" cy="2466454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2016648" y="5131503"/>
              <a:ext cx="4808975" cy="1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2016648" y="3431371"/>
              <a:ext cx="0" cy="1700132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/>
            <p:cNvSpPr/>
            <p:nvPr/>
          </p:nvSpPr>
          <p:spPr>
            <a:xfrm>
              <a:off x="1914110" y="5018712"/>
              <a:ext cx="205075" cy="205076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0</a:t>
              </a:r>
              <a:endParaRPr lang="en-US" sz="1200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2593956" y="5016360"/>
              <a:ext cx="205075" cy="205076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1</a:t>
              </a:r>
              <a:endParaRPr lang="en-US" sz="1200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3273627" y="5016360"/>
              <a:ext cx="205075" cy="205076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2</a:t>
              </a:r>
              <a:endParaRPr lang="en-US" sz="1200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3953473" y="5016360"/>
              <a:ext cx="205075" cy="205076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3</a:t>
              </a:r>
              <a:endParaRPr lang="en-US" sz="1200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5312990" y="5016360"/>
              <a:ext cx="205075" cy="205076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 smtClean="0"/>
                <a:t>N-1</a:t>
              </a:r>
              <a:endParaRPr lang="en-US" sz="1200" dirty="0"/>
            </a:p>
          </p:txBody>
        </p:sp>
        <p:cxnSp>
          <p:nvCxnSpPr>
            <p:cNvPr id="12" name="Straight Arrow Connector 11"/>
            <p:cNvCxnSpPr>
              <a:stCxn id="7" idx="7"/>
            </p:cNvCxnSpPr>
            <p:nvPr/>
          </p:nvCxnSpPr>
          <p:spPr>
            <a:xfrm flipV="1">
              <a:off x="2089153" y="3584039"/>
              <a:ext cx="1184474" cy="1464705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arrow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8" idx="7"/>
            </p:cNvCxnSpPr>
            <p:nvPr/>
          </p:nvCxnSpPr>
          <p:spPr>
            <a:xfrm flipV="1">
              <a:off x="2768999" y="3584039"/>
              <a:ext cx="1184474" cy="1462353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arrow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1" idx="7"/>
            </p:cNvCxnSpPr>
            <p:nvPr/>
          </p:nvCxnSpPr>
          <p:spPr>
            <a:xfrm flipV="1">
              <a:off x="5488033" y="3584039"/>
              <a:ext cx="1181007" cy="1462353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arrow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0" idx="7"/>
            </p:cNvCxnSpPr>
            <p:nvPr/>
          </p:nvCxnSpPr>
          <p:spPr>
            <a:xfrm flipV="1">
              <a:off x="4128516" y="3584039"/>
              <a:ext cx="1184474" cy="1462353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arrow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9" idx="7"/>
            </p:cNvCxnSpPr>
            <p:nvPr/>
          </p:nvCxnSpPr>
          <p:spPr>
            <a:xfrm flipV="1">
              <a:off x="3448670" y="3584039"/>
              <a:ext cx="1184474" cy="1462353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arrow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 flipV="1">
              <a:off x="2455670" y="4232875"/>
              <a:ext cx="817957" cy="656524"/>
            </a:xfrm>
            <a:prstGeom prst="straightConnector1">
              <a:avLst/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 flipV="1">
              <a:off x="2197905" y="4597429"/>
              <a:ext cx="584115" cy="451316"/>
            </a:xfrm>
            <a:prstGeom prst="straightConnector1">
              <a:avLst/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2230268" y="4293181"/>
              <a:ext cx="257776" cy="31876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arrow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1" idx="7"/>
            </p:cNvCxnSpPr>
            <p:nvPr/>
          </p:nvCxnSpPr>
          <p:spPr>
            <a:xfrm flipV="1">
              <a:off x="5488033" y="4278667"/>
              <a:ext cx="0" cy="76772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Arc 20"/>
            <p:cNvSpPr/>
            <p:nvPr/>
          </p:nvSpPr>
          <p:spPr>
            <a:xfrm rot="21234941">
              <a:off x="5338979" y="4700637"/>
              <a:ext cx="387322" cy="377525"/>
            </a:xfrm>
            <a:prstGeom prst="arc">
              <a:avLst>
                <a:gd name="adj1" fmla="val 15885481"/>
                <a:gd name="adj2" fmla="val 20142151"/>
              </a:avLst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492666" y="4392697"/>
              <a:ext cx="2605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600" dirty="0" smtClean="0">
                  <a:latin typeface="Calibri"/>
                </a:rPr>
                <a:t>θ</a:t>
              </a:r>
              <a:endParaRPr lang="en-US" sz="1600" dirty="0"/>
            </a:p>
          </p:txBody>
        </p:sp>
        <p:sp>
          <p:nvSpPr>
            <p:cNvPr id="23" name="TextBox 22"/>
            <p:cNvSpPr txBox="1"/>
            <p:nvPr/>
          </p:nvSpPr>
          <p:spPr>
            <a:xfrm rot="18573718">
              <a:off x="1916190" y="4190202"/>
              <a:ext cx="7005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d sin(</a:t>
              </a:r>
              <a:r>
                <a:rPr lang="el-GR" sz="1200" dirty="0" smtClean="0">
                  <a:latin typeface="Calibri"/>
                </a:rPr>
                <a:t>θ</a:t>
              </a:r>
              <a:r>
                <a:rPr lang="en-US" sz="1200" dirty="0" smtClean="0"/>
                <a:t>)</a:t>
              </a:r>
              <a:endParaRPr 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626405" y="4853618"/>
              <a:ext cx="6154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. . .</a:t>
              </a:r>
              <a:endParaRPr lang="en-US" sz="120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15976" y="5171261"/>
              <a:ext cx="7861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alibri"/>
                </a:rPr>
                <a:t>a</a:t>
              </a:r>
              <a:r>
                <a:rPr lang="en-US" sz="1200" dirty="0" smtClean="0">
                  <a:latin typeface="Calibri"/>
                </a:rPr>
                <a:t>rray axis</a:t>
              </a:r>
              <a:endParaRPr 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339839" y="3355959"/>
              <a:ext cx="7731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alibri"/>
                </a:rPr>
                <a:t>a</a:t>
              </a:r>
              <a:r>
                <a:rPr lang="en-US" sz="1200" dirty="0" smtClean="0">
                  <a:latin typeface="Calibri"/>
                </a:rPr>
                <a:t>rray normal</a:t>
              </a:r>
              <a:endParaRPr lang="en-US" sz="1200" dirty="0"/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 rot="5400000" flipV="1">
              <a:off x="5295846" y="3601980"/>
              <a:ext cx="976039" cy="120855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rot="5400000" flipV="1">
              <a:off x="5419218" y="3464100"/>
              <a:ext cx="976039" cy="120855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rot="5400000" flipV="1">
              <a:off x="5556378" y="3319320"/>
              <a:ext cx="976039" cy="120855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rot="5400000" flipV="1">
              <a:off x="5672130" y="3174854"/>
              <a:ext cx="976039" cy="120855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rot="5400000" flipV="1">
              <a:off x="5794050" y="3030074"/>
              <a:ext cx="976039" cy="120855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 rot="2341899">
              <a:off x="5498637" y="3211457"/>
              <a:ext cx="18383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w</a:t>
              </a:r>
              <a:r>
                <a:rPr lang="en-US" sz="1200" dirty="0" smtClean="0"/>
                <a:t>ave front </a:t>
              </a:r>
            </a:p>
            <a:p>
              <a:pPr algn="ctr"/>
              <a:r>
                <a:rPr lang="en-US" sz="1200" dirty="0" smtClean="0"/>
                <a:t>(constant phase planes)</a:t>
              </a:r>
              <a:endParaRPr lang="en-US" sz="1200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580959" y="471959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  <p:pic>
          <p:nvPicPr>
            <p:cNvPr id="71694" name="Picture 14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1635" y="5252553"/>
              <a:ext cx="215065" cy="360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695" name="Picture 15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4187" y="5297955"/>
              <a:ext cx="543038" cy="295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696" name="Picture 16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62" y="5271390"/>
              <a:ext cx="596805" cy="306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697" name="Picture 17"/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9600" y="5287202"/>
              <a:ext cx="607558" cy="317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4" name="Straight Arrow Connector 93"/>
            <p:cNvCxnSpPr/>
            <p:nvPr/>
          </p:nvCxnSpPr>
          <p:spPr>
            <a:xfrm>
              <a:off x="3478702" y="5040074"/>
              <a:ext cx="481980" cy="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arrow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" name="Picture 2" descr="https://latex.codecogs.com/png.latex?%5Cdpi%7B300%7D%20%5Clarge%20d%3D%5Cfrac%7B%5Clambda%7D%7B2%7D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5852" y="5691941"/>
            <a:ext cx="539828" cy="45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reeform 27"/>
          <p:cNvSpPr/>
          <p:nvPr/>
        </p:nvSpPr>
        <p:spPr>
          <a:xfrm>
            <a:off x="3043104" y="5917788"/>
            <a:ext cx="248440" cy="405550"/>
          </a:xfrm>
          <a:custGeom>
            <a:avLst/>
            <a:gdLst>
              <a:gd name="connsiteX0" fmla="*/ 400114 w 400114"/>
              <a:gd name="connsiteY0" fmla="*/ 0 h 653143"/>
              <a:gd name="connsiteX1" fmla="*/ 51771 w 400114"/>
              <a:gd name="connsiteY1" fmla="*/ 188685 h 653143"/>
              <a:gd name="connsiteX2" fmla="*/ 8229 w 400114"/>
              <a:gd name="connsiteY2" fmla="*/ 653143 h 6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0114" h="653143">
                <a:moveTo>
                  <a:pt x="400114" y="0"/>
                </a:moveTo>
                <a:cubicBezTo>
                  <a:pt x="258599" y="39914"/>
                  <a:pt x="117085" y="79828"/>
                  <a:pt x="51771" y="188685"/>
                </a:cubicBezTo>
                <a:cubicBezTo>
                  <a:pt x="-13543" y="297542"/>
                  <a:pt x="-2657" y="475342"/>
                  <a:pt x="8229" y="653143"/>
                </a:cubicBezTo>
              </a:path>
            </a:pathLst>
          </a:custGeom>
          <a:noFill/>
          <a:ln w="127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4421135" y="6255112"/>
            <a:ext cx="377219" cy="364112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754" name="Picture 2" descr="https://latex.codecogs.com/png.latex?%5Cdpi%7B300%7D%20%5Clarge%20%5Ctext%7Bspatial%20frequency%3A%7D%5C%3B%5C%3B%20%5Comega%20%3D%20kd%5Csin%5Ctheta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9360" y="6290245"/>
            <a:ext cx="3474804" cy="24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2706" name="Picture 2" descr="https://latex.codecogs.com/png.latex?%5Cdpi%7B300%7D%20%5Clarge%20e%5E%7Bj%28N-1%29%5CDelta%5Cphi%7D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44579" y="5223236"/>
            <a:ext cx="1109538" cy="283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47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Beamforming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1" y="1514936"/>
            <a:ext cx="8229601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 smtClean="0"/>
              <a:t>Receive beamforming: multiply by conjugate of phase offsets for constructive reception of signal coming from angle </a:t>
            </a:r>
            <a:r>
              <a:rPr lang="el-GR" sz="2000" dirty="0" smtClean="0"/>
              <a:t>θ</a:t>
            </a:r>
            <a:endParaRPr lang="en-US" sz="2000" dirty="0"/>
          </a:p>
        </p:txBody>
      </p:sp>
      <p:grpSp>
        <p:nvGrpSpPr>
          <p:cNvPr id="4" name="Group 3"/>
          <p:cNvGrpSpPr/>
          <p:nvPr/>
        </p:nvGrpSpPr>
        <p:grpSpPr>
          <a:xfrm>
            <a:off x="1339839" y="2949567"/>
            <a:ext cx="5562261" cy="2092301"/>
            <a:chOff x="1339839" y="3239847"/>
            <a:chExt cx="5562261" cy="2092301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2016648" y="5015391"/>
              <a:ext cx="4808975" cy="1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2016648" y="3315259"/>
              <a:ext cx="0" cy="1700132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/>
            <p:cNvSpPr/>
            <p:nvPr/>
          </p:nvSpPr>
          <p:spPr>
            <a:xfrm>
              <a:off x="1914110" y="4902600"/>
              <a:ext cx="205075" cy="205076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0</a:t>
              </a:r>
              <a:endParaRPr lang="en-US" sz="1200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2593956" y="4900248"/>
              <a:ext cx="205075" cy="205076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1</a:t>
              </a:r>
              <a:endParaRPr lang="en-US" sz="1200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3273627" y="4900248"/>
              <a:ext cx="205075" cy="205076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2</a:t>
              </a:r>
              <a:endParaRPr lang="en-US" sz="1200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3953473" y="4900248"/>
              <a:ext cx="205075" cy="205076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3</a:t>
              </a:r>
              <a:endParaRPr lang="en-US" sz="1200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5312990" y="4900248"/>
              <a:ext cx="205075" cy="205076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 smtClean="0"/>
                <a:t>N-1</a:t>
              </a:r>
              <a:endParaRPr lang="en-US" sz="1200" dirty="0"/>
            </a:p>
          </p:txBody>
        </p:sp>
        <p:cxnSp>
          <p:nvCxnSpPr>
            <p:cNvPr id="12" name="Straight Arrow Connector 11"/>
            <p:cNvCxnSpPr>
              <a:stCxn id="7" idx="7"/>
            </p:cNvCxnSpPr>
            <p:nvPr/>
          </p:nvCxnSpPr>
          <p:spPr>
            <a:xfrm flipV="1">
              <a:off x="2089153" y="3467927"/>
              <a:ext cx="1184474" cy="1464705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arrow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8" idx="7"/>
            </p:cNvCxnSpPr>
            <p:nvPr/>
          </p:nvCxnSpPr>
          <p:spPr>
            <a:xfrm flipV="1">
              <a:off x="2768999" y="3467927"/>
              <a:ext cx="1184474" cy="1462353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arrow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1" idx="7"/>
            </p:cNvCxnSpPr>
            <p:nvPr/>
          </p:nvCxnSpPr>
          <p:spPr>
            <a:xfrm flipV="1">
              <a:off x="5488033" y="3467927"/>
              <a:ext cx="1181007" cy="1462353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arrow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0" idx="7"/>
            </p:cNvCxnSpPr>
            <p:nvPr/>
          </p:nvCxnSpPr>
          <p:spPr>
            <a:xfrm flipV="1">
              <a:off x="4128516" y="3467927"/>
              <a:ext cx="1184474" cy="1462353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arrow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9" idx="7"/>
            </p:cNvCxnSpPr>
            <p:nvPr/>
          </p:nvCxnSpPr>
          <p:spPr>
            <a:xfrm flipV="1">
              <a:off x="3448670" y="3467927"/>
              <a:ext cx="1184474" cy="1462353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arrow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 flipV="1">
              <a:off x="2455670" y="4116763"/>
              <a:ext cx="817957" cy="656524"/>
            </a:xfrm>
            <a:prstGeom prst="straightConnector1">
              <a:avLst/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 flipV="1">
              <a:off x="2197905" y="4481317"/>
              <a:ext cx="584115" cy="451316"/>
            </a:xfrm>
            <a:prstGeom prst="straightConnector1">
              <a:avLst/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2230268" y="4177069"/>
              <a:ext cx="257776" cy="31876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arrow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1" idx="7"/>
            </p:cNvCxnSpPr>
            <p:nvPr/>
          </p:nvCxnSpPr>
          <p:spPr>
            <a:xfrm flipV="1">
              <a:off x="5488033" y="4162555"/>
              <a:ext cx="0" cy="76772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Arc 20"/>
            <p:cNvSpPr/>
            <p:nvPr/>
          </p:nvSpPr>
          <p:spPr>
            <a:xfrm rot="21234941">
              <a:off x="5338979" y="4584525"/>
              <a:ext cx="387322" cy="377525"/>
            </a:xfrm>
            <a:prstGeom prst="arc">
              <a:avLst>
                <a:gd name="adj1" fmla="val 15885481"/>
                <a:gd name="adj2" fmla="val 20142151"/>
              </a:avLst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492666" y="4276585"/>
              <a:ext cx="2605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600" dirty="0" smtClean="0">
                  <a:latin typeface="Calibri"/>
                </a:rPr>
                <a:t>θ</a:t>
              </a:r>
              <a:endParaRPr lang="en-US" sz="1600" dirty="0"/>
            </a:p>
          </p:txBody>
        </p:sp>
        <p:sp>
          <p:nvSpPr>
            <p:cNvPr id="23" name="TextBox 22"/>
            <p:cNvSpPr txBox="1"/>
            <p:nvPr/>
          </p:nvSpPr>
          <p:spPr>
            <a:xfrm rot="18573718">
              <a:off x="1916190" y="4074090"/>
              <a:ext cx="7005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d sin(</a:t>
              </a:r>
              <a:r>
                <a:rPr lang="el-GR" sz="1200" dirty="0" smtClean="0">
                  <a:latin typeface="Calibri"/>
                </a:rPr>
                <a:t>θ</a:t>
              </a:r>
              <a:r>
                <a:rPr lang="en-US" sz="1200" dirty="0" smtClean="0"/>
                <a:t>)</a:t>
              </a:r>
              <a:endParaRPr 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626405" y="4737506"/>
              <a:ext cx="6154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. . .</a:t>
              </a:r>
              <a:endParaRPr lang="en-US" sz="120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15976" y="5055149"/>
              <a:ext cx="7861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alibri"/>
                </a:rPr>
                <a:t>a</a:t>
              </a:r>
              <a:r>
                <a:rPr lang="en-US" sz="1200" dirty="0" smtClean="0">
                  <a:latin typeface="Calibri"/>
                </a:rPr>
                <a:t>rray axis</a:t>
              </a:r>
              <a:endParaRPr 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339839" y="3239847"/>
              <a:ext cx="7731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alibri"/>
                </a:rPr>
                <a:t>a</a:t>
              </a:r>
              <a:r>
                <a:rPr lang="en-US" sz="1200" dirty="0" smtClean="0">
                  <a:latin typeface="Calibri"/>
                </a:rPr>
                <a:t>rray normal</a:t>
              </a:r>
              <a:endParaRPr lang="en-US" sz="1200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580959" y="460348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>
              <a:off x="3478702" y="4923962"/>
              <a:ext cx="481980" cy="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arrow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27"/>
          <p:cNvCxnSpPr>
            <a:stCxn id="7" idx="4"/>
            <a:endCxn id="29" idx="0"/>
          </p:cNvCxnSpPr>
          <p:nvPr/>
        </p:nvCxnSpPr>
        <p:spPr>
          <a:xfrm>
            <a:off x="2016648" y="4817396"/>
            <a:ext cx="821" cy="25804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759391" y="5075444"/>
            <a:ext cx="516155" cy="3525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/>
          <p:cNvCxnSpPr>
            <a:stCxn id="8" idx="4"/>
            <a:endCxn id="90" idx="0"/>
          </p:cNvCxnSpPr>
          <p:nvPr/>
        </p:nvCxnSpPr>
        <p:spPr>
          <a:xfrm>
            <a:off x="2696494" y="4815044"/>
            <a:ext cx="131" cy="2604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2353123" y="5075444"/>
            <a:ext cx="687003" cy="3525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4942182" y="5077545"/>
            <a:ext cx="972283" cy="3525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3032969" y="5075443"/>
            <a:ext cx="687003" cy="3525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3725208" y="5077545"/>
            <a:ext cx="687003" cy="350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Arrow Connector 97"/>
          <p:cNvCxnSpPr>
            <a:stCxn id="9" idx="4"/>
            <a:endCxn id="95" idx="0"/>
          </p:cNvCxnSpPr>
          <p:nvPr/>
        </p:nvCxnSpPr>
        <p:spPr>
          <a:xfrm>
            <a:off x="3376165" y="4815044"/>
            <a:ext cx="306" cy="26039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10" idx="4"/>
            <a:endCxn id="96" idx="0"/>
          </p:cNvCxnSpPr>
          <p:nvPr/>
        </p:nvCxnSpPr>
        <p:spPr>
          <a:xfrm>
            <a:off x="4056011" y="4815044"/>
            <a:ext cx="12699" cy="26250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11" idx="4"/>
            <a:endCxn id="91" idx="0"/>
          </p:cNvCxnSpPr>
          <p:nvPr/>
        </p:nvCxnSpPr>
        <p:spPr>
          <a:xfrm>
            <a:off x="5415528" y="4815044"/>
            <a:ext cx="12796" cy="26250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685" name="Oval 71684"/>
          <p:cNvSpPr/>
          <p:nvPr/>
        </p:nvSpPr>
        <p:spPr>
          <a:xfrm>
            <a:off x="3739512" y="5809019"/>
            <a:ext cx="371125" cy="37076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+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11" name="Straight Arrow Connector 110"/>
          <p:cNvCxnSpPr>
            <a:stCxn id="29" idx="2"/>
            <a:endCxn id="71685" idx="2"/>
          </p:cNvCxnSpPr>
          <p:nvPr/>
        </p:nvCxnSpPr>
        <p:spPr>
          <a:xfrm>
            <a:off x="2017469" y="5427985"/>
            <a:ext cx="1722043" cy="5664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90" idx="2"/>
          </p:cNvCxnSpPr>
          <p:nvPr/>
        </p:nvCxnSpPr>
        <p:spPr>
          <a:xfrm>
            <a:off x="2696625" y="5427985"/>
            <a:ext cx="1063712" cy="47664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95" idx="2"/>
            <a:endCxn id="71685" idx="1"/>
          </p:cNvCxnSpPr>
          <p:nvPr/>
        </p:nvCxnSpPr>
        <p:spPr>
          <a:xfrm>
            <a:off x="3376471" y="5427984"/>
            <a:ext cx="417391" cy="43533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96" idx="2"/>
          </p:cNvCxnSpPr>
          <p:nvPr/>
        </p:nvCxnSpPr>
        <p:spPr>
          <a:xfrm flipH="1">
            <a:off x="4007050" y="5427984"/>
            <a:ext cx="61660" cy="38872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91" idx="2"/>
            <a:endCxn id="71685" idx="6"/>
          </p:cNvCxnSpPr>
          <p:nvPr/>
        </p:nvCxnSpPr>
        <p:spPr>
          <a:xfrm flipH="1">
            <a:off x="4110637" y="5430086"/>
            <a:ext cx="1317687" cy="56431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714" name="Freeform 71713"/>
          <p:cNvSpPr/>
          <p:nvPr/>
        </p:nvSpPr>
        <p:spPr>
          <a:xfrm>
            <a:off x="3925073" y="6203772"/>
            <a:ext cx="253115" cy="300694"/>
          </a:xfrm>
          <a:custGeom>
            <a:avLst/>
            <a:gdLst>
              <a:gd name="connsiteX0" fmla="*/ 2444 w 281844"/>
              <a:gd name="connsiteY0" fmla="*/ 0 h 363839"/>
              <a:gd name="connsiteX1" fmla="*/ 40544 w 281844"/>
              <a:gd name="connsiteY1" fmla="*/ 317500 h 363839"/>
              <a:gd name="connsiteX2" fmla="*/ 281844 w 281844"/>
              <a:gd name="connsiteY2" fmla="*/ 355600 h 363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844" h="363839">
                <a:moveTo>
                  <a:pt x="2444" y="0"/>
                </a:moveTo>
                <a:cubicBezTo>
                  <a:pt x="-1790" y="129116"/>
                  <a:pt x="-6023" y="258233"/>
                  <a:pt x="40544" y="317500"/>
                </a:cubicBezTo>
                <a:cubicBezTo>
                  <a:pt x="87111" y="376767"/>
                  <a:pt x="184477" y="366183"/>
                  <a:pt x="281844" y="355600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15" name="TextBox 71714"/>
          <p:cNvSpPr txBox="1"/>
          <p:nvPr/>
        </p:nvSpPr>
        <p:spPr>
          <a:xfrm>
            <a:off x="4201690" y="6303319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 x signal</a:t>
            </a:r>
            <a:endParaRPr lang="en-US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9058" y="5130513"/>
            <a:ext cx="336345" cy="243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8" name="TextBox 147"/>
          <p:cNvSpPr txBox="1"/>
          <p:nvPr/>
        </p:nvSpPr>
        <p:spPr>
          <a:xfrm>
            <a:off x="4619258" y="5115645"/>
            <a:ext cx="420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. . .</a:t>
            </a:r>
            <a:endParaRPr lang="en-US" sz="1200" b="1" dirty="0"/>
          </a:p>
        </p:txBody>
      </p:sp>
      <p:pic>
        <p:nvPicPr>
          <p:cNvPr id="71682" name="Picture 2" descr="https://latex.codecogs.com/png.latex?%5Cdpi%7B300%7D%20%5Clarge%20%5Ctimes%20e%5E%7B-j%28N-1%29%5Comega%7D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2024" y="5160871"/>
            <a:ext cx="888028" cy="193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1684" name="Picture 4" descr="https://latex.codecogs.com/png.latex?%5Cdpi%7B300%7D%20%5Clarge%20%5Ctimes%20e%5E%7B-j%5Comega%7D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3330" y="5132831"/>
            <a:ext cx="635417" cy="23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1686" name="Picture 6" descr="https://latex.codecogs.com/png.latex?%5Cdpi%7B300%7D%20%5Clarge%20%5Ctimes%20e%5E%7B-j2%5Comega%7D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5572" y="5152036"/>
            <a:ext cx="662484" cy="21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1688" name="Picture 8" descr="https://latex.codecogs.com/png.latex?%5Cdpi%7B300%7D%20%5Clarge%20%5Ctimes%20e%5E%7B-j3%5Comega%7D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73045" y="5154152"/>
            <a:ext cx="602258" cy="19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1690" name="Picture 10" descr="https://latex.codecogs.com/png.latex?%5Cdpi%7B300%7D%20%5Clarge%20%5Comega%3D%5Cpi%20%5Csin%5Ctheta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7518" y="6148318"/>
            <a:ext cx="1457062" cy="23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11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Beamforming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1" y="1514936"/>
            <a:ext cx="8229601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 smtClean="0"/>
              <a:t>Transmit beamforming: excite elements with phase offset to </a:t>
            </a:r>
            <a:r>
              <a:rPr lang="en-US" sz="2000" i="1" dirty="0" smtClean="0"/>
              <a:t>generate</a:t>
            </a:r>
            <a:r>
              <a:rPr lang="en-US" sz="2000" dirty="0" smtClean="0"/>
              <a:t> wave in direction </a:t>
            </a:r>
            <a:r>
              <a:rPr lang="el-GR" sz="2000" dirty="0" smtClean="0"/>
              <a:t>θ</a:t>
            </a:r>
            <a:endParaRPr lang="en-US" sz="2000" dirty="0"/>
          </a:p>
        </p:txBody>
      </p:sp>
      <p:grpSp>
        <p:nvGrpSpPr>
          <p:cNvPr id="4" name="Group 3"/>
          <p:cNvGrpSpPr/>
          <p:nvPr/>
        </p:nvGrpSpPr>
        <p:grpSpPr>
          <a:xfrm>
            <a:off x="1339839" y="2739940"/>
            <a:ext cx="5562261" cy="2301928"/>
            <a:chOff x="1339839" y="3030220"/>
            <a:chExt cx="5562261" cy="2301928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2016648" y="5015391"/>
              <a:ext cx="4808975" cy="1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2016648" y="3315259"/>
              <a:ext cx="0" cy="1700132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/>
            <p:cNvSpPr/>
            <p:nvPr/>
          </p:nvSpPr>
          <p:spPr>
            <a:xfrm>
              <a:off x="1914110" y="4902600"/>
              <a:ext cx="205075" cy="205076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0</a:t>
              </a:r>
              <a:endParaRPr lang="en-US" sz="1200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2593956" y="4900248"/>
              <a:ext cx="205075" cy="205076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1</a:t>
              </a:r>
              <a:endParaRPr lang="en-US" sz="1200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3273627" y="4900248"/>
              <a:ext cx="205075" cy="205076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2</a:t>
              </a:r>
              <a:endParaRPr lang="en-US" sz="1200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3953473" y="4900248"/>
              <a:ext cx="205075" cy="205076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3</a:t>
              </a:r>
              <a:endParaRPr lang="en-US" sz="1200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5312990" y="4900248"/>
              <a:ext cx="205075" cy="205076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 smtClean="0"/>
                <a:t>N-1</a:t>
              </a:r>
              <a:endParaRPr lang="en-US" sz="1200" dirty="0"/>
            </a:p>
          </p:txBody>
        </p:sp>
        <p:cxnSp>
          <p:nvCxnSpPr>
            <p:cNvPr id="12" name="Straight Arrow Connector 11"/>
            <p:cNvCxnSpPr>
              <a:stCxn id="7" idx="7"/>
            </p:cNvCxnSpPr>
            <p:nvPr/>
          </p:nvCxnSpPr>
          <p:spPr>
            <a:xfrm flipV="1">
              <a:off x="2089153" y="3467927"/>
              <a:ext cx="1184474" cy="1464705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8" idx="7"/>
            </p:cNvCxnSpPr>
            <p:nvPr/>
          </p:nvCxnSpPr>
          <p:spPr>
            <a:xfrm flipV="1">
              <a:off x="2768999" y="3467927"/>
              <a:ext cx="1184474" cy="1462353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1" idx="7"/>
            </p:cNvCxnSpPr>
            <p:nvPr/>
          </p:nvCxnSpPr>
          <p:spPr>
            <a:xfrm flipV="1">
              <a:off x="5488033" y="3467927"/>
              <a:ext cx="1181007" cy="1462353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0" idx="7"/>
            </p:cNvCxnSpPr>
            <p:nvPr/>
          </p:nvCxnSpPr>
          <p:spPr>
            <a:xfrm flipV="1">
              <a:off x="4128516" y="3467927"/>
              <a:ext cx="1184474" cy="1462353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9" idx="7"/>
            </p:cNvCxnSpPr>
            <p:nvPr/>
          </p:nvCxnSpPr>
          <p:spPr>
            <a:xfrm flipV="1">
              <a:off x="3448670" y="3467927"/>
              <a:ext cx="1184474" cy="1462353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 flipV="1">
              <a:off x="2455670" y="4116763"/>
              <a:ext cx="817957" cy="656524"/>
            </a:xfrm>
            <a:prstGeom prst="straightConnector1">
              <a:avLst/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 flipV="1">
              <a:off x="2197905" y="4481317"/>
              <a:ext cx="584115" cy="451316"/>
            </a:xfrm>
            <a:prstGeom prst="straightConnector1">
              <a:avLst/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2230268" y="4177069"/>
              <a:ext cx="257776" cy="31876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arrow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1" idx="7"/>
            </p:cNvCxnSpPr>
            <p:nvPr/>
          </p:nvCxnSpPr>
          <p:spPr>
            <a:xfrm flipV="1">
              <a:off x="5488033" y="4162555"/>
              <a:ext cx="0" cy="76772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Arc 20"/>
            <p:cNvSpPr/>
            <p:nvPr/>
          </p:nvSpPr>
          <p:spPr>
            <a:xfrm rot="21234941">
              <a:off x="5338979" y="4584525"/>
              <a:ext cx="387322" cy="377525"/>
            </a:xfrm>
            <a:prstGeom prst="arc">
              <a:avLst>
                <a:gd name="adj1" fmla="val 15885481"/>
                <a:gd name="adj2" fmla="val 20142151"/>
              </a:avLst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492666" y="4276585"/>
              <a:ext cx="2605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600" dirty="0" smtClean="0">
                  <a:latin typeface="Calibri"/>
                </a:rPr>
                <a:t>θ</a:t>
              </a:r>
              <a:endParaRPr lang="en-US" sz="1600" dirty="0"/>
            </a:p>
          </p:txBody>
        </p:sp>
        <p:sp>
          <p:nvSpPr>
            <p:cNvPr id="23" name="TextBox 22"/>
            <p:cNvSpPr txBox="1"/>
            <p:nvPr/>
          </p:nvSpPr>
          <p:spPr>
            <a:xfrm rot="18573718">
              <a:off x="1916190" y="4074090"/>
              <a:ext cx="7005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d sin(</a:t>
              </a:r>
              <a:r>
                <a:rPr lang="el-GR" sz="1200" dirty="0" smtClean="0">
                  <a:latin typeface="Calibri"/>
                </a:rPr>
                <a:t>θ</a:t>
              </a:r>
              <a:r>
                <a:rPr lang="en-US" sz="1200" dirty="0" smtClean="0"/>
                <a:t>)</a:t>
              </a:r>
              <a:endParaRPr 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626405" y="4737506"/>
              <a:ext cx="6154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. . .</a:t>
              </a:r>
              <a:endParaRPr lang="en-US" sz="120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15976" y="5055149"/>
              <a:ext cx="7861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alibri"/>
                </a:rPr>
                <a:t>a</a:t>
              </a:r>
              <a:r>
                <a:rPr lang="en-US" sz="1200" dirty="0" smtClean="0">
                  <a:latin typeface="Calibri"/>
                </a:rPr>
                <a:t>rray axis</a:t>
              </a:r>
              <a:endParaRPr 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339839" y="3239847"/>
              <a:ext cx="7731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alibri"/>
                </a:rPr>
                <a:t>a</a:t>
              </a:r>
              <a:r>
                <a:rPr lang="en-US" sz="1200" dirty="0" smtClean="0">
                  <a:latin typeface="Calibri"/>
                </a:rPr>
                <a:t>rray normal</a:t>
              </a:r>
              <a:endParaRPr lang="en-US" sz="1200" dirty="0"/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 rot="5400000" flipV="1">
              <a:off x="5540050" y="2913962"/>
              <a:ext cx="976039" cy="120855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3580959" y="460348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>
              <a:off x="3478702" y="4923962"/>
              <a:ext cx="481980" cy="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arrow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27"/>
          <p:cNvCxnSpPr>
            <a:stCxn id="7" idx="4"/>
            <a:endCxn id="29" idx="0"/>
          </p:cNvCxnSpPr>
          <p:nvPr/>
        </p:nvCxnSpPr>
        <p:spPr>
          <a:xfrm>
            <a:off x="2016648" y="4817396"/>
            <a:ext cx="821" cy="258048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759391" y="5075444"/>
            <a:ext cx="516155" cy="3525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/>
          <p:cNvCxnSpPr>
            <a:stCxn id="8" idx="4"/>
            <a:endCxn id="90" idx="0"/>
          </p:cNvCxnSpPr>
          <p:nvPr/>
        </p:nvCxnSpPr>
        <p:spPr>
          <a:xfrm>
            <a:off x="2696494" y="4815044"/>
            <a:ext cx="131" cy="26040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2353123" y="5075444"/>
            <a:ext cx="687003" cy="3525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4986376" y="5077545"/>
            <a:ext cx="883894" cy="3525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3032969" y="5075443"/>
            <a:ext cx="687003" cy="3525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3725208" y="5077545"/>
            <a:ext cx="687003" cy="350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Arrow Connector 97"/>
          <p:cNvCxnSpPr>
            <a:stCxn id="9" idx="4"/>
            <a:endCxn id="95" idx="0"/>
          </p:cNvCxnSpPr>
          <p:nvPr/>
        </p:nvCxnSpPr>
        <p:spPr>
          <a:xfrm>
            <a:off x="3376165" y="4815044"/>
            <a:ext cx="306" cy="260399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10" idx="4"/>
            <a:endCxn id="96" idx="0"/>
          </p:cNvCxnSpPr>
          <p:nvPr/>
        </p:nvCxnSpPr>
        <p:spPr>
          <a:xfrm>
            <a:off x="4056011" y="4815044"/>
            <a:ext cx="12699" cy="26250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11" idx="4"/>
            <a:endCxn id="91" idx="0"/>
          </p:cNvCxnSpPr>
          <p:nvPr/>
        </p:nvCxnSpPr>
        <p:spPr>
          <a:xfrm>
            <a:off x="5415528" y="4815044"/>
            <a:ext cx="12795" cy="262501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685" name="Oval 71684"/>
          <p:cNvSpPr/>
          <p:nvPr/>
        </p:nvSpPr>
        <p:spPr>
          <a:xfrm>
            <a:off x="3739512" y="5809019"/>
            <a:ext cx="371125" cy="37076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1" name="Straight Arrow Connector 110"/>
          <p:cNvCxnSpPr>
            <a:stCxn id="29" idx="2"/>
            <a:endCxn id="71685" idx="2"/>
          </p:cNvCxnSpPr>
          <p:nvPr/>
        </p:nvCxnSpPr>
        <p:spPr>
          <a:xfrm>
            <a:off x="2017469" y="5427985"/>
            <a:ext cx="1722043" cy="566416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90" idx="2"/>
          </p:cNvCxnSpPr>
          <p:nvPr/>
        </p:nvCxnSpPr>
        <p:spPr>
          <a:xfrm>
            <a:off x="2696625" y="5427985"/>
            <a:ext cx="1063712" cy="476643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95" idx="2"/>
            <a:endCxn id="71685" idx="1"/>
          </p:cNvCxnSpPr>
          <p:nvPr/>
        </p:nvCxnSpPr>
        <p:spPr>
          <a:xfrm>
            <a:off x="3376471" y="5427984"/>
            <a:ext cx="417391" cy="435332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96" idx="2"/>
          </p:cNvCxnSpPr>
          <p:nvPr/>
        </p:nvCxnSpPr>
        <p:spPr>
          <a:xfrm flipH="1">
            <a:off x="4007050" y="5427984"/>
            <a:ext cx="61660" cy="388722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91" idx="2"/>
            <a:endCxn id="71685" idx="6"/>
          </p:cNvCxnSpPr>
          <p:nvPr/>
        </p:nvCxnSpPr>
        <p:spPr>
          <a:xfrm flipH="1">
            <a:off x="4110637" y="5430086"/>
            <a:ext cx="1317686" cy="564315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714" name="Freeform 71713"/>
          <p:cNvSpPr/>
          <p:nvPr/>
        </p:nvSpPr>
        <p:spPr>
          <a:xfrm>
            <a:off x="3925073" y="6203772"/>
            <a:ext cx="253115" cy="300694"/>
          </a:xfrm>
          <a:custGeom>
            <a:avLst/>
            <a:gdLst>
              <a:gd name="connsiteX0" fmla="*/ 2444 w 281844"/>
              <a:gd name="connsiteY0" fmla="*/ 0 h 363839"/>
              <a:gd name="connsiteX1" fmla="*/ 40544 w 281844"/>
              <a:gd name="connsiteY1" fmla="*/ 317500 h 363839"/>
              <a:gd name="connsiteX2" fmla="*/ 281844 w 281844"/>
              <a:gd name="connsiteY2" fmla="*/ 355600 h 363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844" h="363839">
                <a:moveTo>
                  <a:pt x="2444" y="0"/>
                </a:moveTo>
                <a:cubicBezTo>
                  <a:pt x="-1790" y="129116"/>
                  <a:pt x="-6023" y="258233"/>
                  <a:pt x="40544" y="317500"/>
                </a:cubicBezTo>
                <a:cubicBezTo>
                  <a:pt x="87111" y="376767"/>
                  <a:pt x="184477" y="366183"/>
                  <a:pt x="281844" y="355600"/>
                </a:cubicBezTo>
              </a:path>
            </a:pathLst>
          </a:custGeom>
          <a:noFill/>
          <a:ln w="19050">
            <a:solidFill>
              <a:schemeClr val="tx1"/>
            </a:solidFill>
            <a:headEnd type="arrow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15" name="TextBox 71714"/>
          <p:cNvSpPr txBox="1"/>
          <p:nvPr/>
        </p:nvSpPr>
        <p:spPr>
          <a:xfrm>
            <a:off x="4201690" y="6303319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signal</a:t>
            </a:r>
            <a:endParaRPr lang="en-US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2240" y="5131047"/>
            <a:ext cx="369980" cy="267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8" name="TextBox 147"/>
          <p:cNvSpPr txBox="1"/>
          <p:nvPr/>
        </p:nvSpPr>
        <p:spPr>
          <a:xfrm>
            <a:off x="4619258" y="5115645"/>
            <a:ext cx="420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. . .</a:t>
            </a:r>
            <a:endParaRPr lang="en-US" sz="1200" b="1" dirty="0"/>
          </a:p>
        </p:txBody>
      </p:sp>
      <p:sp>
        <p:nvSpPr>
          <p:cNvPr id="68" name="TextBox 67"/>
          <p:cNvSpPr txBox="1"/>
          <p:nvPr/>
        </p:nvSpPr>
        <p:spPr>
          <a:xfrm rot="2341899">
            <a:off x="5353597" y="2792365"/>
            <a:ext cx="1671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</a:t>
            </a:r>
            <a:r>
              <a:rPr lang="en-US" sz="1200" dirty="0" smtClean="0"/>
              <a:t>ave front </a:t>
            </a:r>
          </a:p>
          <a:p>
            <a:pPr algn="ctr"/>
            <a:r>
              <a:rPr lang="en-US" sz="1200" dirty="0" smtClean="0"/>
              <a:t>(constant phase planes)</a:t>
            </a:r>
            <a:endParaRPr lang="en-US" sz="1200" dirty="0"/>
          </a:p>
        </p:txBody>
      </p:sp>
      <p:pic>
        <p:nvPicPr>
          <p:cNvPr id="27652" name="Picture 4" descr="https://latex.codecogs.com/png.latex?%5Cdpi%7B300%7D%20%5Clarge%20%5Ctimes%20e%5E%7Bj%5Comega%7D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4431" y="5127462"/>
            <a:ext cx="542550" cy="25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https://latex.codecogs.com/png.latex?%5Cdpi%7B300%7D%20%5Clarge%20%5Ctimes%20e%5E%7Bj2%5Comega%7D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96849" y="5149191"/>
            <a:ext cx="586541" cy="23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7656" name="Picture 8" descr="https://latex.codecogs.com/png.latex?%5Cdpi%7B300%7D%20%5Clarge%20%5Ctimes%20e%5E%7Bj3%5Comega%7D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84447" y="5149190"/>
            <a:ext cx="586541" cy="23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7658" name="Picture 10" descr="https://latex.codecogs.com/png.latex?%5Cdpi%7B300%7D%20%5Clarge%20%5Ctimes%20e%5E%7Bj%28N-1%29%5Comega%7D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02198" y="5149019"/>
            <a:ext cx="859318" cy="21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s://latex.codecogs.com/png.latex?%5Cdpi%7B300%7D%20%5Clarge%20%5Comega%3D%5Cpi%20%5Csin%5Ctheta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7518" y="6148318"/>
            <a:ext cx="1457062" cy="23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58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506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Array pattern </a:t>
            </a:r>
            <a:br>
              <a:rPr lang="en-US" dirty="0" smtClean="0"/>
            </a:br>
            <a:r>
              <a:rPr lang="en-US" dirty="0" smtClean="0"/>
              <a:t>(as a function of spatial frequency)</a:t>
            </a:r>
            <a:endParaRPr lang="en-US" dirty="0"/>
          </a:p>
        </p:txBody>
      </p:sp>
      <p:pic>
        <p:nvPicPr>
          <p:cNvPr id="71694" name="Picture 14" descr="https://latex.codecogs.com/png.latex?%5Cdpi%7B300%7D%20%5Clarge%20%5Ctext%7Barray%20response%3A%7D%20%5C%3B%5C%3B%7B%5Cbf%20a%7D%3D%5B1%2Ce%5E%7B-j%28%5Comega&amp;plus;%5CDelta%5Comega%29%7D%2Ce%5E%7B-j2%28%5Comega&amp;plus;%5CDelta%5Comega%29%7D%2C...%2Ce%5E%7B-j%28N-1%29%28%5Comega&amp;plus;%5CDelta%5Comega%29%7D%5D%5C%5C%20%5C%5C%20%5Ctext%7Bnormalized%20weights%3A%7D%20%5C%3B%5C%3B%7B%5Cbf%20w%7D%3D%5Cfrac%7B1%7D%7BN%7D%5B1%2Ce%5E%7Bj%5Comega%7D%2Ce%5E%7Bj2%5Comega%7D%2C...%2Ce%5E%7Bj%28N-1%29%5Comega%7D%5D%5C%5C%20%5C%5C%20%5Ctext%7Bresponse%7D%3D%20%7C%5Clangle%20%7B%5Cbf%20w%7D%2C%7B%5Cbf%20a%7D%5Crangle%7C%20%3D%5Cfrac%7B1%7D%7BN%7D%7C%20%5Csum_%7Bn%3D0%7D%5E%7BN-1%7De%5E%7Bjn%5CDelta%5Comega%7D%7C%3D%5Cfrac%7B%5Csin%20%5Cleft%20%28N%20%5CDelta%5Comega/2%20%5Cright%20%29%7D%7BN%20%5Csin%20%5Cleft%20%28%5CDelta%5Comega/2%20%5Cright%20%29%7D%20%5C%5C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64211" y="3410510"/>
            <a:ext cx="6096017" cy="6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4" descr="https://latex.codecogs.com/png.latex?%5Cdpi%7B300%7D%20%5Clarge%20%5Ctext%7Barray%20response%3A%7D%20%5C%3B%5C%3B%7B%5Cbf%20a%7D%3D%5B1%2Ce%5E%7B-j%28%5Comega&amp;plus;%5CDelta%5Comega%29%7D%2Ce%5E%7B-j2%28%5Comega&amp;plus;%5CDelta%5Comega%29%7D%2C...%2Ce%5E%7B-j%28N-1%29%28%5Comega&amp;plus;%5CDelta%5Comega%29%7D%5D%5C%5C%20%5C%5C%20%5Ctext%7Bnormalized%20weights%3A%7D%20%5C%3B%5C%3B%7B%5Cbf%20w%7D%3D%5Cfrac%7B1%7D%7BN%7D%5B1%2Ce%5E%7Bj%5Comega%7D%2Ce%5E%7Bj2%5Comega%7D%2C...%2Ce%5E%7Bj%28N-1%29%5Comega%7D%5D%5C%5C%20%5C%5C%20%5Ctext%7Bresponse%7D%3D%20%7C%5Clangle%20%7B%5Cbf%20w%7D%2C%7B%5Cbf%20a%7D%5Crangle%7C%20%3D%5Cfrac%7B1%7D%7BN%7D%7C%20%5Csum_%7Bn%3D0%7D%5E%7BN-1%7De%5E%7Bjn%5CDelta%5Comega%7D%7C%3D%5Cfrac%7B%5Csin%20%5Cleft%20%28N%20%5CDelta%5Comega/2%20%5Cright%20%29%7D%7BN%20%5Csin%20%5Cleft%20%28%5CDelta%5Comega/2%20%5Cright%20%29%7D%20%5C%5C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7395" y="2440565"/>
            <a:ext cx="6096017" cy="35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4" descr="https://latex.codecogs.com/png.latex?%5Cdpi%7B300%7D%20%5Clarge%20%5Ctext%7Barray%20response%3A%7D%20%5C%3B%5C%3B%7B%5Cbf%20a%7D%3D%5B1%2Ce%5E%7B-j%28%5Comega&amp;plus;%5CDelta%5Comega%29%7D%2Ce%5E%7B-j2%28%5Comega&amp;plus;%5CDelta%5Comega%29%7D%2C...%2Ce%5E%7B-j%28N-1%29%28%5Comega&amp;plus;%5CDelta%5Comega%29%7D%5D%5C%5C%20%5C%5C%20%5Ctext%7Bnormalized%20weights%3A%7D%20%5C%3B%5C%3B%7B%5Cbf%20w%7D%3D%5Cfrac%7B1%7D%7BN%7D%5B1%2Ce%5E%7Bj%5Comega%7D%2Ce%5E%7Bj2%5Comega%7D%2C...%2Ce%5E%7Bj%28N-1%29%5Comega%7D%5D%5C%5C%20%5C%5C%20%5Ctext%7Bresponse%7D%3D%20%7C%5Clangle%20%7B%5Cbf%20w%7D%2C%7B%5Cbf%20a%7D%5Crangle%7C%20%3D%5Cfrac%7B1%7D%7BN%7D%7C%20%5Csum_%7Bn%3D0%7D%5E%7BN-1%7De%5E%7Bjn%5CDelta%5Comega%7D%7C%3D%5Cfrac%7B%5Csin%20%5Cleft%20%28N%20%5CDelta%5Comega/2%20%5Cright%20%29%7D%7BN%20%5Csin%20%5Cleft%20%28%5CDelta%5Comega/2%20%5Cright%20%29%7D%20%5C%5C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36075" y="2823711"/>
            <a:ext cx="6096017" cy="52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1698" name="Picture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9893" y="4261163"/>
            <a:ext cx="6705600" cy="2326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2" name="TextBox 71"/>
          <p:cNvSpPr txBox="1"/>
          <p:nvPr/>
        </p:nvSpPr>
        <p:spPr>
          <a:xfrm>
            <a:off x="511966" y="1309924"/>
            <a:ext cx="7481455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 smtClean="0"/>
              <a:t>When array is </a:t>
            </a:r>
            <a:r>
              <a:rPr lang="en-US" sz="2000" dirty="0" err="1" smtClean="0"/>
              <a:t>beamformed</a:t>
            </a:r>
            <a:r>
              <a:rPr lang="en-US" sz="2000" dirty="0" smtClean="0"/>
              <a:t> toward angle </a:t>
            </a:r>
            <a:r>
              <a:rPr lang="el-GR" sz="2000" dirty="0" smtClean="0"/>
              <a:t>θ</a:t>
            </a:r>
            <a:r>
              <a:rPr lang="en-US" sz="2000" dirty="0" smtClean="0"/>
              <a:t>, what is the signal received from angle </a:t>
            </a:r>
            <a:r>
              <a:rPr lang="el-GR" sz="2000" dirty="0" smtClean="0"/>
              <a:t>θ</a:t>
            </a:r>
            <a:r>
              <a:rPr lang="en-US" sz="2000" dirty="0" smtClean="0"/>
              <a:t>+</a:t>
            </a:r>
            <a:r>
              <a:rPr lang="el-GR" sz="2000" dirty="0" smtClean="0"/>
              <a:t>Δθ</a:t>
            </a:r>
            <a:r>
              <a:rPr lang="en-US" sz="2000" dirty="0"/>
              <a:t>?</a:t>
            </a:r>
          </a:p>
        </p:txBody>
      </p:sp>
      <p:pic>
        <p:nvPicPr>
          <p:cNvPr id="10" name="Picture 10" descr="https://latex.codecogs.com/png.latex?%5Cdpi%7B300%7D%20%5Clarge%20%5Comega%3D%5Cpi%20%5Csin%5Ctheta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4436" y="6090014"/>
            <a:ext cx="1324602" cy="215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3730" name="Picture 2" descr="https://latex.codecogs.com/png.latex?%5Cdpi%7B300%7D%20%5Clarge%20%5CDelta%20%5Comega%20%26%3D%5Cpi%5Csin%20%28%5Ctheta&amp;plus;%5CDelta%5Ctheta%29-%5Cpi%5Csin%28%5Ctheta%29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2817" y="6533529"/>
            <a:ext cx="3394821" cy="27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33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Array pattern</a:t>
            </a:r>
            <a:br>
              <a:rPr lang="en-US" dirty="0" smtClean="0"/>
            </a:br>
            <a:r>
              <a:rPr lang="en-US" dirty="0" smtClean="0"/>
              <a:t>(as a function of physical angle)</a:t>
            </a:r>
            <a:endParaRPr lang="en-US" dirty="0"/>
          </a:p>
        </p:txBody>
      </p:sp>
      <p:pic>
        <p:nvPicPr>
          <p:cNvPr id="71694" name="Picture 14" descr="https://latex.codecogs.com/png.latex?%5Cdpi%7B300%7D%20%5Clarge%20%5Ctext%7Barray%20response%3A%7D%20%5C%3B%5C%3B%7B%5Cbf%20a%7D%3D%5B1%2Ce%5E%7B-j%28%5Comega&amp;plus;%5CDelta%5Comega%29%7D%2Ce%5E%7B-j2%28%5Comega&amp;plus;%5CDelta%5Comega%29%7D%2C...%2Ce%5E%7B-j%28N-1%29%28%5Comega&amp;plus;%5CDelta%5Comega%29%7D%5D%5C%5C%20%5C%5C%20%5Ctext%7Bnormalized%20weights%3A%7D%20%5C%3B%5C%3B%7B%5Cbf%20w%7D%3D%5Cfrac%7B1%7D%7BN%7D%5B1%2Ce%5E%7Bj%5Comega%7D%2Ce%5E%7Bj2%5Comega%7D%2C...%2Ce%5E%7Bj%28N-1%29%5Comega%7D%5D%5C%5C%20%5C%5C%20%5Ctext%7Bresponse%7D%3D%20%7C%5Clangle%20%7B%5Cbf%20w%7D%2C%7B%5Cbf%20a%7D%5Crangle%7C%20%3D%5Cfrac%7B1%7D%7BN%7D%7C%20%5Csum_%7Bn%3D0%7D%5E%7BN-1%7De%5E%7Bjn%5CDelta%5Comega%7D%7C%3D%5Cfrac%7B%5Csin%20%5Cleft%20%28N%20%5CDelta%5Comega/2%20%5Cright%20%29%7D%7BN%20%5Csin%20%5Cleft%20%28%5CDelta%5Comega/2%20%5Cright%20%29%7D%20%5C%5C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64211" y="3410510"/>
            <a:ext cx="6096017" cy="6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4" descr="https://latex.codecogs.com/png.latex?%5Cdpi%7B300%7D%20%5Clarge%20%5Ctext%7Barray%20response%3A%7D%20%5C%3B%5C%3B%7B%5Cbf%20a%7D%3D%5B1%2Ce%5E%7B-j%28%5Comega&amp;plus;%5CDelta%5Comega%29%7D%2Ce%5E%7B-j2%28%5Comega&amp;plus;%5CDelta%5Comega%29%7D%2C...%2Ce%5E%7B-j%28N-1%29%28%5Comega&amp;plus;%5CDelta%5Comega%29%7D%5D%5C%5C%20%5C%5C%20%5Ctext%7Bnormalized%20weights%3A%7D%20%5C%3B%5C%3B%7B%5Cbf%20w%7D%3D%5Cfrac%7B1%7D%7BN%7D%5B1%2Ce%5E%7Bj%5Comega%7D%2Ce%5E%7Bj2%5Comega%7D%2C...%2Ce%5E%7Bj%28N-1%29%5Comega%7D%5D%5C%5C%20%5C%5C%20%5Ctext%7Bresponse%7D%3D%20%7C%5Clangle%20%7B%5Cbf%20w%7D%2C%7B%5Cbf%20a%7D%5Crangle%7C%20%3D%5Cfrac%7B1%7D%7BN%7D%7C%20%5Csum_%7Bn%3D0%7D%5E%7BN-1%7De%5E%7Bjn%5CDelta%5Comega%7D%7C%3D%5Cfrac%7B%5Csin%20%5Cleft%20%28N%20%5CDelta%5Comega/2%20%5Cright%20%29%7D%7BN%20%5Csin%20%5Cleft%20%28%5CDelta%5Comega/2%20%5Cright%20%29%7D%20%5C%5C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7395" y="2440565"/>
            <a:ext cx="6096017" cy="35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4" descr="https://latex.codecogs.com/png.latex?%5Cdpi%7B300%7D%20%5Clarge%20%5Ctext%7Barray%20response%3A%7D%20%5C%3B%5C%3B%7B%5Cbf%20a%7D%3D%5B1%2Ce%5E%7B-j%28%5Comega&amp;plus;%5CDelta%5Comega%29%7D%2Ce%5E%7B-j2%28%5Comega&amp;plus;%5CDelta%5Comega%29%7D%2C...%2Ce%5E%7B-j%28N-1%29%28%5Comega&amp;plus;%5CDelta%5Comega%29%7D%5D%5C%5C%20%5C%5C%20%5Ctext%7Bnormalized%20weights%3A%7D%20%5C%3B%5C%3B%7B%5Cbf%20w%7D%3D%5Cfrac%7B1%7D%7BN%7D%5B1%2Ce%5E%7Bj%5Comega%7D%2Ce%5E%7Bj2%5Comega%7D%2C...%2Ce%5E%7Bj%28N-1%29%5Comega%7D%5D%5C%5C%20%5C%5C%20%5Ctext%7Bresponse%7D%3D%20%7C%5Clangle%20%7B%5Cbf%20w%7D%2C%7B%5Cbf%20a%7D%5Crangle%7C%20%3D%5Cfrac%7B1%7D%7BN%7D%7C%20%5Csum_%7Bn%3D0%7D%5E%7BN-1%7De%5E%7Bjn%5CDelta%5Comega%7D%7C%3D%5Cfrac%7B%5Csin%20%5Cleft%20%28N%20%5CDelta%5Comega/2%20%5Cright%20%29%7D%7BN%20%5Csin%20%5Cleft%20%28%5CDelta%5Comega/2%20%5Cright%20%29%7D%20%5C%5C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36075" y="2823711"/>
            <a:ext cx="6096017" cy="52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TextBox 71"/>
          <p:cNvSpPr txBox="1"/>
          <p:nvPr/>
        </p:nvSpPr>
        <p:spPr>
          <a:xfrm>
            <a:off x="511966" y="1309924"/>
            <a:ext cx="7481455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 smtClean="0"/>
              <a:t>When array is </a:t>
            </a:r>
            <a:r>
              <a:rPr lang="en-US" sz="2000" dirty="0" err="1" smtClean="0"/>
              <a:t>beamformed</a:t>
            </a:r>
            <a:r>
              <a:rPr lang="en-US" sz="2000" dirty="0" smtClean="0"/>
              <a:t> toward angle </a:t>
            </a:r>
            <a:r>
              <a:rPr lang="el-GR" sz="2000" dirty="0" smtClean="0"/>
              <a:t>θ</a:t>
            </a:r>
            <a:r>
              <a:rPr lang="en-US" sz="2000" dirty="0" smtClean="0"/>
              <a:t>, what is the signal received from angle </a:t>
            </a:r>
            <a:r>
              <a:rPr lang="el-GR" sz="2000" dirty="0" smtClean="0"/>
              <a:t>θ</a:t>
            </a:r>
            <a:r>
              <a:rPr lang="en-US" sz="2000" dirty="0" smtClean="0"/>
              <a:t>+</a:t>
            </a:r>
            <a:r>
              <a:rPr lang="el-GR" sz="2000" dirty="0" smtClean="0"/>
              <a:t>Δθ</a:t>
            </a:r>
            <a:r>
              <a:rPr lang="en-US" sz="2000" dirty="0"/>
              <a:t>?</a:t>
            </a:r>
          </a:p>
        </p:txBody>
      </p:sp>
      <p:pic>
        <p:nvPicPr>
          <p:cNvPr id="11" name="Picture 1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9893" y="4261162"/>
            <a:ext cx="6705600" cy="2326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10" descr="https://latex.codecogs.com/png.latex?%5Cdpi%7B300%7D%20%5Clarge%20%5Comega%3D%5Cpi%20%5Csin%5Ctheta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4436" y="6090014"/>
            <a:ext cx="1324602" cy="215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latex.codecogs.com/png.latex?%5Cdpi%7B300%7D%20%5Clarge%20%5CDelta%20%5Comega%20%26%3D%5Cpi%5Csin%20%28%5Ctheta&amp;plus;%5CDelta%5Ctheta%29-%5Cpi%5Csin%28%5Ctheta%29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2817" y="6533529"/>
            <a:ext cx="3394821" cy="27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80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pattern</a:t>
            </a:r>
            <a:endParaRPr lang="en-US" dirty="0"/>
          </a:p>
        </p:txBody>
      </p:sp>
      <p:pic>
        <p:nvPicPr>
          <p:cNvPr id="71694" name="Picture 14" descr="https://latex.codecogs.com/png.latex?%5Cdpi%7B300%7D%20%5Clarge%20%5Ctext%7Barray%20response%3A%7D%20%5C%3B%5C%3B%7B%5Cbf%20a%7D%3D%5B1%2Ce%5E%7B-j%28%5Comega&amp;plus;%5CDelta%5Comega%29%7D%2Ce%5E%7B-j2%28%5Comega&amp;plus;%5CDelta%5Comega%29%7D%2C...%2Ce%5E%7B-j%28N-1%29%28%5Comega&amp;plus;%5CDelta%5Comega%29%7D%5D%5C%5C%20%5C%5C%20%5Ctext%7Bnormalized%20weights%3A%7D%20%5C%3B%5C%3B%7B%5Cbf%20w%7D%3D%5Cfrac%7B1%7D%7BN%7D%5B1%2Ce%5E%7Bj%5Comega%7D%2Ce%5E%7Bj2%5Comega%7D%2C...%2Ce%5E%7Bj%28N-1%29%5Comega%7D%5D%5C%5C%20%5C%5C%20%5Ctext%7Bresponse%7D%3D%20%7C%5Clangle%20%7B%5Cbf%20w%7D%2C%7B%5Cbf%20a%7D%5Crangle%7C%20%3D%5Cfrac%7B1%7D%7BN%7D%7C%20%5Csum_%7Bn%3D0%7D%5E%7BN-1%7De%5E%7Bjn%5CDelta%5Comega%7D%7C%3D%5Cfrac%7B%5Csin%20%5Cleft%20%28N%20%5CDelta%5Comega/2%20%5Cright%20%29%7D%7BN%20%5Csin%20%5Cleft%20%28%5CDelta%5Comega/2%20%5Cright%20%29%7D%20%5C%5C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79934" y="2131705"/>
            <a:ext cx="6096017" cy="6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11966" y="1309924"/>
            <a:ext cx="7481455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 smtClean="0"/>
              <a:t>When array is </a:t>
            </a:r>
            <a:r>
              <a:rPr lang="en-US" sz="2000" dirty="0" err="1" smtClean="0"/>
              <a:t>beamformed</a:t>
            </a:r>
            <a:r>
              <a:rPr lang="en-US" sz="2000" dirty="0" smtClean="0"/>
              <a:t> toward angle </a:t>
            </a:r>
            <a:r>
              <a:rPr lang="el-GR" sz="2000" dirty="0" smtClean="0"/>
              <a:t>θ</a:t>
            </a:r>
            <a:r>
              <a:rPr lang="en-US" sz="2000" dirty="0" smtClean="0"/>
              <a:t>, what is the signal received from angle </a:t>
            </a:r>
            <a:r>
              <a:rPr lang="el-GR" sz="2000" dirty="0" smtClean="0"/>
              <a:t>θ</a:t>
            </a:r>
            <a:r>
              <a:rPr lang="en-US" sz="2000" dirty="0" smtClean="0"/>
              <a:t>+</a:t>
            </a:r>
            <a:r>
              <a:rPr lang="el-GR" sz="2000" dirty="0" smtClean="0"/>
              <a:t>Δθ</a:t>
            </a:r>
            <a:r>
              <a:rPr lang="en-US" sz="2000" dirty="0"/>
              <a:t>?</a:t>
            </a:r>
          </a:p>
        </p:txBody>
      </p:sp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423" y="3101690"/>
            <a:ext cx="8925154" cy="3012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2598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16" y="85866"/>
            <a:ext cx="8229600" cy="1143000"/>
          </a:xfrm>
        </p:spPr>
        <p:txBody>
          <a:bodyPr/>
          <a:lstStyle/>
          <a:p>
            <a:r>
              <a:rPr lang="en-US" dirty="0" smtClean="0"/>
              <a:t>We now have a virtuous cycle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57200" y="1788451"/>
            <a:ext cx="2729040" cy="169894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2189420"/>
            <a:ext cx="2661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Mm-wave in silicon</a:t>
            </a:r>
          </a:p>
          <a:p>
            <a:pPr algn="ctr"/>
            <a:r>
              <a:rPr lang="en-US" sz="2400" dirty="0" smtClean="0"/>
              <a:t>Packaging advances</a:t>
            </a:r>
            <a:endParaRPr lang="en-US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3118355" y="4590390"/>
            <a:ext cx="2729040" cy="169894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464588" y="1781186"/>
            <a:ext cx="2729040" cy="169894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286805" y="5091796"/>
            <a:ext cx="22348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Unlicensed</a:t>
            </a:r>
          </a:p>
          <a:p>
            <a:pPr algn="ctr"/>
            <a:r>
              <a:rPr lang="en-US" sz="2400" dirty="0" smtClean="0"/>
              <a:t>Semi-unlicensed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771989" y="2267954"/>
            <a:ext cx="2122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WLAN, cellular,</a:t>
            </a:r>
          </a:p>
          <a:p>
            <a:pPr algn="ctr"/>
            <a:r>
              <a:rPr lang="en-US" sz="2400" dirty="0"/>
              <a:t>b</a:t>
            </a:r>
            <a:r>
              <a:rPr lang="en-US" sz="2400" dirty="0" smtClean="0"/>
              <a:t>ackhaul, radar </a:t>
            </a:r>
            <a:endParaRPr lang="en-US" sz="2400" dirty="0"/>
          </a:p>
        </p:txBody>
      </p:sp>
      <p:cxnSp>
        <p:nvCxnSpPr>
          <p:cNvPr id="11" name="Straight Arrow Connector 10"/>
          <p:cNvCxnSpPr>
            <a:stCxn id="4" idx="3"/>
            <a:endCxn id="7" idx="1"/>
          </p:cNvCxnSpPr>
          <p:nvPr/>
        </p:nvCxnSpPr>
        <p:spPr>
          <a:xfrm flipV="1">
            <a:off x="3186240" y="2630660"/>
            <a:ext cx="2278348" cy="726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114804" y="3487399"/>
            <a:ext cx="1046990" cy="1102991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482382" y="3487399"/>
            <a:ext cx="1139174" cy="1102991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23861" y="1222135"/>
            <a:ext cx="1893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Technology</a:t>
            </a:r>
            <a:endParaRPr lang="en-US" sz="28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864137" y="1230909"/>
            <a:ext cx="2030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Applications</a:t>
            </a:r>
            <a:endParaRPr lang="en-US" sz="28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529443" y="6289338"/>
            <a:ext cx="1935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Regulations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61457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pattern</a:t>
            </a:r>
            <a:endParaRPr lang="en-US" dirty="0"/>
          </a:p>
        </p:txBody>
      </p:sp>
      <p:pic>
        <p:nvPicPr>
          <p:cNvPr id="71694" name="Picture 14" descr="https://latex.codecogs.com/png.latex?%5Cdpi%7B300%7D%20%5Clarge%20%5Ctext%7Barray%20response%3A%7D%20%5C%3B%5C%3B%7B%5Cbf%20a%7D%3D%5B1%2Ce%5E%7B-j%28%5Comega&amp;plus;%5CDelta%5Comega%29%7D%2Ce%5E%7B-j2%28%5Comega&amp;plus;%5CDelta%5Comega%29%7D%2C...%2Ce%5E%7B-j%28N-1%29%28%5Comega&amp;plus;%5CDelta%5Comega%29%7D%5D%5C%5C%20%5C%5C%20%5Ctext%7Bnormalized%20weights%3A%7D%20%5C%3B%5C%3B%7B%5Cbf%20w%7D%3D%5Cfrac%7B1%7D%7BN%7D%5B1%2Ce%5E%7Bj%5Comega%7D%2Ce%5E%7Bj2%5Comega%7D%2C...%2Ce%5E%7Bj%28N-1%29%5Comega%7D%5D%5C%5C%20%5C%5C%20%5Ctext%7Bresponse%7D%3D%20%7C%5Clangle%20%7B%5Cbf%20w%7D%2C%7B%5Cbf%20a%7D%5Crangle%7C%20%3D%5Cfrac%7B1%7D%7BN%7D%7C%20%5Csum_%7Bn%3D0%7D%5E%7BN-1%7De%5E%7Bjn%5CDelta%5Comega%7D%7C%3D%5Cfrac%7B%5Csin%20%5Cleft%20%28N%20%5CDelta%5Comega/2%20%5Cright%20%29%7D%7BN%20%5Csin%20%5Cleft%20%28%5CDelta%5Comega/2%20%5Cright%20%29%7D%20%5C%5C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79934" y="2131705"/>
            <a:ext cx="6096017" cy="6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11966" y="1309924"/>
            <a:ext cx="7481455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 smtClean="0"/>
              <a:t>When array is </a:t>
            </a:r>
            <a:r>
              <a:rPr lang="en-US" sz="2000" dirty="0" err="1" smtClean="0"/>
              <a:t>beamformed</a:t>
            </a:r>
            <a:r>
              <a:rPr lang="en-US" sz="2000" dirty="0" smtClean="0"/>
              <a:t> toward angle </a:t>
            </a:r>
            <a:r>
              <a:rPr lang="el-GR" sz="2000" dirty="0" smtClean="0"/>
              <a:t>θ</a:t>
            </a:r>
            <a:r>
              <a:rPr lang="en-US" sz="2000" dirty="0" smtClean="0"/>
              <a:t>, what is the signal received from angle </a:t>
            </a:r>
            <a:r>
              <a:rPr lang="el-GR" sz="2000" dirty="0" smtClean="0"/>
              <a:t>θ</a:t>
            </a:r>
            <a:r>
              <a:rPr lang="en-US" sz="2000" dirty="0" smtClean="0"/>
              <a:t>+</a:t>
            </a:r>
            <a:r>
              <a:rPr lang="el-GR" sz="2000" dirty="0" smtClean="0"/>
              <a:t>Δθ</a:t>
            </a:r>
            <a:r>
              <a:rPr lang="en-US" sz="2000" dirty="0"/>
              <a:t>?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423" y="3101690"/>
            <a:ext cx="8925154" cy="3012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1850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56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we do today</a:t>
            </a:r>
            <a:br>
              <a:rPr lang="en-US" dirty="0" smtClean="0"/>
            </a:br>
            <a:r>
              <a:rPr lang="en-US" dirty="0" smtClean="0"/>
              <a:t>Digital </a:t>
            </a:r>
            <a:r>
              <a:rPr lang="en-US" dirty="0" err="1" smtClean="0"/>
              <a:t>Beamforming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623980" y="2688419"/>
            <a:ext cx="829998" cy="609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32382" y="2688419"/>
            <a:ext cx="1287198" cy="609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upconvert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Isosceles Triangle 8"/>
          <p:cNvSpPr/>
          <p:nvPr/>
        </p:nvSpPr>
        <p:spPr>
          <a:xfrm rot="10800000">
            <a:off x="6357780" y="2481942"/>
            <a:ext cx="457200" cy="3048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7" idx="3"/>
            <a:endCxn id="8" idx="1"/>
          </p:cNvCxnSpPr>
          <p:nvPr/>
        </p:nvCxnSpPr>
        <p:spPr>
          <a:xfrm>
            <a:off x="3453978" y="2993219"/>
            <a:ext cx="778404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8" idx="3"/>
          </p:cNvCxnSpPr>
          <p:nvPr/>
        </p:nvCxnSpPr>
        <p:spPr>
          <a:xfrm>
            <a:off x="5519580" y="2993219"/>
            <a:ext cx="10668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6586380" y="2786743"/>
            <a:ext cx="0" cy="22712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7" idx="1"/>
          </p:cNvCxnSpPr>
          <p:nvPr/>
        </p:nvCxnSpPr>
        <p:spPr>
          <a:xfrm>
            <a:off x="1938180" y="2993219"/>
            <a:ext cx="6858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623980" y="3396342"/>
            <a:ext cx="829998" cy="609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232382" y="3396342"/>
            <a:ext cx="1287198" cy="609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upconvert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Isosceles Triangle 16"/>
          <p:cNvSpPr/>
          <p:nvPr/>
        </p:nvSpPr>
        <p:spPr>
          <a:xfrm rot="10800000">
            <a:off x="6357780" y="3189865"/>
            <a:ext cx="457200" cy="3048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15" idx="3"/>
            <a:endCxn id="16" idx="1"/>
          </p:cNvCxnSpPr>
          <p:nvPr/>
        </p:nvCxnSpPr>
        <p:spPr>
          <a:xfrm>
            <a:off x="3453978" y="3701142"/>
            <a:ext cx="778404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6" idx="3"/>
          </p:cNvCxnSpPr>
          <p:nvPr/>
        </p:nvCxnSpPr>
        <p:spPr>
          <a:xfrm>
            <a:off x="5519580" y="3701142"/>
            <a:ext cx="10668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6586380" y="3494666"/>
            <a:ext cx="0" cy="22712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5" idx="1"/>
          </p:cNvCxnSpPr>
          <p:nvPr/>
        </p:nvCxnSpPr>
        <p:spPr>
          <a:xfrm>
            <a:off x="1938180" y="3701142"/>
            <a:ext cx="6858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623980" y="4996542"/>
            <a:ext cx="829998" cy="609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232382" y="4996542"/>
            <a:ext cx="1287198" cy="609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upconvert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Isosceles Triangle 23"/>
          <p:cNvSpPr/>
          <p:nvPr/>
        </p:nvSpPr>
        <p:spPr>
          <a:xfrm rot="10800000">
            <a:off x="6357780" y="4790065"/>
            <a:ext cx="457200" cy="3048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>
            <a:stCxn id="22" idx="3"/>
            <a:endCxn id="23" idx="1"/>
          </p:cNvCxnSpPr>
          <p:nvPr/>
        </p:nvCxnSpPr>
        <p:spPr>
          <a:xfrm>
            <a:off x="3453978" y="5301342"/>
            <a:ext cx="778404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3" idx="3"/>
          </p:cNvCxnSpPr>
          <p:nvPr/>
        </p:nvCxnSpPr>
        <p:spPr>
          <a:xfrm>
            <a:off x="5519580" y="5301342"/>
            <a:ext cx="10668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6586380" y="5094866"/>
            <a:ext cx="0" cy="22712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22" idx="1"/>
          </p:cNvCxnSpPr>
          <p:nvPr/>
        </p:nvCxnSpPr>
        <p:spPr>
          <a:xfrm>
            <a:off x="1938180" y="5301342"/>
            <a:ext cx="6858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605180" y="4045411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119780" y="248194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119780" y="325561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119780" y="4855810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/>
              <a:t>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27212" y="1433945"/>
            <a:ext cx="68410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Today’s systems have a small #antennas</a:t>
            </a:r>
          </a:p>
          <a:p>
            <a:pPr algn="ctr"/>
            <a:r>
              <a:rPr lang="en-US" sz="2400" dirty="0" smtClean="0"/>
              <a:t>#RF </a:t>
            </a:r>
            <a:r>
              <a:rPr lang="en-US" sz="2400" dirty="0"/>
              <a:t>chains </a:t>
            </a:r>
            <a:r>
              <a:rPr lang="en-US" sz="2400" dirty="0" smtClean="0"/>
              <a:t>can’t keep up with mm-wave </a:t>
            </a:r>
            <a:r>
              <a:rPr lang="en-US" sz="2400" dirty="0"/>
              <a:t>array </a:t>
            </a:r>
            <a:r>
              <a:rPr lang="en-US" sz="2400" dirty="0" smtClean="0"/>
              <a:t>scaling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685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35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 order to scale to large arrays</a:t>
            </a:r>
            <a:br>
              <a:rPr lang="en-US" dirty="0" smtClean="0"/>
            </a:br>
            <a:r>
              <a:rPr lang="en-US" dirty="0" smtClean="0"/>
              <a:t>RF </a:t>
            </a:r>
            <a:r>
              <a:rPr lang="en-US" dirty="0" err="1" smtClean="0"/>
              <a:t>beamforming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625090" y="1417638"/>
            <a:ext cx="35690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Single RF chain</a:t>
            </a:r>
          </a:p>
          <a:p>
            <a:pPr algn="ctr"/>
            <a:r>
              <a:rPr lang="en-US" sz="2400" dirty="0" smtClean="0"/>
              <a:t>Less flexible, more scalable</a:t>
            </a:r>
            <a:endParaRPr lang="en-US" sz="2400" dirty="0"/>
          </a:p>
        </p:txBody>
      </p:sp>
      <p:sp>
        <p:nvSpPr>
          <p:cNvPr id="33" name="Isosceles Triangle 32"/>
          <p:cNvSpPr/>
          <p:nvPr/>
        </p:nvSpPr>
        <p:spPr>
          <a:xfrm rot="10800000">
            <a:off x="6695244" y="2438400"/>
            <a:ext cx="457200" cy="3048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>
            <a:stCxn id="51" idx="3"/>
          </p:cNvCxnSpPr>
          <p:nvPr/>
        </p:nvCxnSpPr>
        <p:spPr>
          <a:xfrm>
            <a:off x="5874654" y="2949677"/>
            <a:ext cx="104919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6923844" y="2743201"/>
            <a:ext cx="0" cy="22712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Isosceles Triangle 35"/>
          <p:cNvSpPr/>
          <p:nvPr/>
        </p:nvSpPr>
        <p:spPr>
          <a:xfrm rot="10800000">
            <a:off x="6695244" y="3146323"/>
            <a:ext cx="457200" cy="3048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>
            <a:stCxn id="52" idx="3"/>
          </p:cNvCxnSpPr>
          <p:nvPr/>
        </p:nvCxnSpPr>
        <p:spPr>
          <a:xfrm>
            <a:off x="5867198" y="3657600"/>
            <a:ext cx="105664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6923844" y="3451124"/>
            <a:ext cx="0" cy="22712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226454" y="3733800"/>
            <a:ext cx="829998" cy="609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834856" y="3733800"/>
            <a:ext cx="1287198" cy="609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upconvert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Isosceles Triangle 40"/>
          <p:cNvSpPr/>
          <p:nvPr/>
        </p:nvSpPr>
        <p:spPr>
          <a:xfrm rot="10800000">
            <a:off x="6695244" y="4746523"/>
            <a:ext cx="457200" cy="3048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>
            <a:stCxn id="39" idx="3"/>
            <a:endCxn id="40" idx="1"/>
          </p:cNvCxnSpPr>
          <p:nvPr/>
        </p:nvCxnSpPr>
        <p:spPr>
          <a:xfrm>
            <a:off x="2056452" y="4038600"/>
            <a:ext cx="778404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40" idx="3"/>
          </p:cNvCxnSpPr>
          <p:nvPr/>
        </p:nvCxnSpPr>
        <p:spPr>
          <a:xfrm>
            <a:off x="4122054" y="4038600"/>
            <a:ext cx="381000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6923844" y="5051324"/>
            <a:ext cx="0" cy="22712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9" idx="1"/>
          </p:cNvCxnSpPr>
          <p:nvPr/>
        </p:nvCxnSpPr>
        <p:spPr>
          <a:xfrm>
            <a:off x="540654" y="4038600"/>
            <a:ext cx="6858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238094" y="4001869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7457244" y="243840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(1)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7457244" y="321206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457244" y="4812268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/>
              <a:t>N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50" name="Straight Connector 49"/>
          <p:cNvCxnSpPr>
            <a:stCxn id="53" idx="3"/>
          </p:cNvCxnSpPr>
          <p:nvPr/>
        </p:nvCxnSpPr>
        <p:spPr>
          <a:xfrm>
            <a:off x="5874654" y="5257800"/>
            <a:ext cx="10668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120110" y="2672586"/>
            <a:ext cx="754544" cy="5541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Phase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shift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112654" y="3380509"/>
            <a:ext cx="754544" cy="5541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Phase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shift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120110" y="4980709"/>
            <a:ext cx="754544" cy="5541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Phase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shift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4" name="Straight Arrow Connector 53"/>
          <p:cNvCxnSpPr>
            <a:endCxn id="51" idx="1"/>
          </p:cNvCxnSpPr>
          <p:nvPr/>
        </p:nvCxnSpPr>
        <p:spPr>
          <a:xfrm>
            <a:off x="4503054" y="2949677"/>
            <a:ext cx="617056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4503054" y="2949678"/>
            <a:ext cx="0" cy="230812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52" idx="1"/>
          </p:cNvCxnSpPr>
          <p:nvPr/>
        </p:nvCxnSpPr>
        <p:spPr>
          <a:xfrm>
            <a:off x="4503054" y="3657600"/>
            <a:ext cx="6096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53" idx="1"/>
          </p:cNvCxnSpPr>
          <p:nvPr/>
        </p:nvCxnSpPr>
        <p:spPr>
          <a:xfrm>
            <a:off x="4503054" y="5257800"/>
            <a:ext cx="617056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11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Quantized RF </a:t>
            </a:r>
            <a:r>
              <a:rPr lang="en-US" dirty="0" err="1" smtClean="0"/>
              <a:t>beamforming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14848" y="1433945"/>
            <a:ext cx="716640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Phase shifter hardware</a:t>
            </a:r>
          </a:p>
          <a:p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Simplified by quantizing weight phases to a few bits</a:t>
            </a:r>
            <a:endParaRPr lang="en-US" sz="2000" dirty="0"/>
          </a:p>
        </p:txBody>
      </p:sp>
      <p:grpSp>
        <p:nvGrpSpPr>
          <p:cNvPr id="8" name="Group 7"/>
          <p:cNvGrpSpPr/>
          <p:nvPr/>
        </p:nvGrpSpPr>
        <p:grpSpPr>
          <a:xfrm>
            <a:off x="533400" y="3022654"/>
            <a:ext cx="7339235" cy="3113258"/>
            <a:chOff x="533400" y="3022654"/>
            <a:chExt cx="7339235" cy="3113258"/>
          </a:xfrm>
        </p:grpSpPr>
        <p:sp>
          <p:nvSpPr>
            <p:cNvPr id="30" name="Isosceles Triangle 29"/>
            <p:cNvSpPr/>
            <p:nvPr/>
          </p:nvSpPr>
          <p:spPr>
            <a:xfrm rot="10800000">
              <a:off x="7133440" y="3022654"/>
              <a:ext cx="669386" cy="44625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533400" y="3375506"/>
              <a:ext cx="7339235" cy="2760406"/>
              <a:chOff x="533400" y="3375506"/>
              <a:chExt cx="7339235" cy="2760406"/>
            </a:xfrm>
          </p:grpSpPr>
          <p:pic>
            <p:nvPicPr>
              <p:cNvPr id="62" name="Picture 2" descr="C:\Users\Maryam\Dropbox\compressive\phase retrieval\romberg\WCNC_mmw_workshop_2017\figures\PhaseControl.png"/>
              <p:cNvPicPr>
                <a:picLocks noChangeAspect="1" noChangeArrowheads="1"/>
              </p:cNvPicPr>
              <p:nvPr/>
            </p:nvPicPr>
            <p:blipFill rotWithShape="1"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533400" y="3375506"/>
                <a:ext cx="7339235" cy="27604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3" name="Rectangle 62"/>
              <p:cNvSpPr/>
              <p:nvPr/>
            </p:nvSpPr>
            <p:spPr>
              <a:xfrm>
                <a:off x="1097824" y="3586480"/>
                <a:ext cx="1313180" cy="6066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Analog</a:t>
                </a:r>
                <a:br>
                  <a:rPr lang="en-US" sz="20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</a:br>
                <a:r>
                  <a:rPr lang="en-US" sz="20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Attenuator</a:t>
                </a:r>
                <a:endParaRPr lang="en-US" sz="2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cxnSp>
          <p:nvCxnSpPr>
            <p:cNvPr id="31" name="Straight Connector 30"/>
            <p:cNvCxnSpPr/>
            <p:nvPr/>
          </p:nvCxnSpPr>
          <p:spPr>
            <a:xfrm flipH="1">
              <a:off x="1143000" y="3185370"/>
              <a:ext cx="1295400" cy="150274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ounded Rectangle 31"/>
            <p:cNvSpPr/>
            <p:nvPr/>
          </p:nvSpPr>
          <p:spPr>
            <a:xfrm>
              <a:off x="2871984" y="3160205"/>
              <a:ext cx="1952232" cy="137550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ight Arrow 3"/>
          <p:cNvSpPr/>
          <p:nvPr/>
        </p:nvSpPr>
        <p:spPr>
          <a:xfrm>
            <a:off x="5467740" y="5710574"/>
            <a:ext cx="588859" cy="389847"/>
          </a:xfrm>
          <a:prstGeom prst="rightArrow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226629" y="5704110"/>
            <a:ext cx="2249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2-bit phase control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96974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 will assume RF </a:t>
            </a:r>
            <a:r>
              <a:rPr lang="en-US" dirty="0" err="1" smtClean="0"/>
              <a:t>beamforming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7086600" cy="1752600"/>
          </a:xfrm>
        </p:spPr>
        <p:txBody>
          <a:bodyPr/>
          <a:lstStyle/>
          <a:p>
            <a:r>
              <a:rPr lang="en-US" dirty="0" smtClean="0"/>
              <a:t>But hybrid models are worth exploring</a:t>
            </a:r>
          </a:p>
        </p:txBody>
      </p:sp>
    </p:spTree>
    <p:extLst>
      <p:ext uri="{BB962C8B-B14F-4D97-AF65-F5344CB8AC3E}">
        <p14:creationId xmlns:p14="http://schemas.microsoft.com/office/powerpoint/2010/main" val="85129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2593</TotalTime>
  <Words>2750</Words>
  <Application>Microsoft Macintosh PowerPoint</Application>
  <PresentationFormat>On-screen Show (4:3)</PresentationFormat>
  <Paragraphs>594</Paragraphs>
  <Slides>94</Slides>
  <Notes>4</Notes>
  <HiddenSlides>10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8" baseType="lpstr">
      <vt:lpstr>Arial</vt:lpstr>
      <vt:lpstr>Arial Narrow</vt:lpstr>
      <vt:lpstr>Calibri</vt:lpstr>
      <vt:lpstr>Cambria</vt:lpstr>
      <vt:lpstr>DejaVu Sans</vt:lpstr>
      <vt:lpstr>Gill Sans</vt:lpstr>
      <vt:lpstr>ＭＳ Ｐゴシック</vt:lpstr>
      <vt:lpstr>Symbol</vt:lpstr>
      <vt:lpstr>Times New Roman</vt:lpstr>
      <vt:lpstr>Trebuchet MS</vt:lpstr>
      <vt:lpstr>Wingdings</vt:lpstr>
      <vt:lpstr>宋体</vt:lpstr>
      <vt:lpstr>Office Theme</vt:lpstr>
      <vt:lpstr>Equation</vt:lpstr>
      <vt:lpstr>Introduction</vt:lpstr>
      <vt:lpstr>2 decades of wireless growth</vt:lpstr>
      <vt:lpstr>mm-wave: what’s different?</vt:lpstr>
      <vt:lpstr>Interdisciplinary approach is essential</vt:lpstr>
      <vt:lpstr>Example: NSF GigaNets project</vt:lpstr>
      <vt:lpstr>The Opportunity</vt:lpstr>
      <vt:lpstr>The end of spectral hunger?</vt:lpstr>
      <vt:lpstr>To put it in perspective</vt:lpstr>
      <vt:lpstr>We now have a virtuous cycle</vt:lpstr>
      <vt:lpstr>Initial industry focus: indoor 60 GHz networks</vt:lpstr>
      <vt:lpstr>Progress due to push for WiGig</vt:lpstr>
      <vt:lpstr>Now: mmWave for 5G</vt:lpstr>
      <vt:lpstr>Industry consensus on the need for Cellular 1000X</vt:lpstr>
      <vt:lpstr>Mm-wave enables aggressive spatial reuse</vt:lpstr>
      <vt:lpstr>1000X via mm-wave</vt:lpstr>
      <vt:lpstr>mm-wave comm: a snapshot</vt:lpstr>
      <vt:lpstr>In addition…mmWave commodity radar</vt:lpstr>
      <vt:lpstr>Challenges  </vt:lpstr>
      <vt:lpstr>Must revisit all key concepts in wireless design</vt:lpstr>
      <vt:lpstr>Channel Modeling</vt:lpstr>
      <vt:lpstr>Step 0: can we close the link?</vt:lpstr>
      <vt:lpstr>Is propagation on our side?</vt:lpstr>
      <vt:lpstr>Free space propagation </vt:lpstr>
      <vt:lpstr>Relating gain to aperture</vt:lpstr>
      <vt:lpstr>Friis’ formula for free space propagation</vt:lpstr>
      <vt:lpstr>Applying Friis’ formula</vt:lpstr>
      <vt:lpstr>Link budget</vt:lpstr>
      <vt:lpstr>Link budget analysis</vt:lpstr>
      <vt:lpstr>Receiver sensitivity</vt:lpstr>
      <vt:lpstr>Receiver sensitivity in dBm</vt:lpstr>
      <vt:lpstr>Numerical value of noise PSD</vt:lpstr>
      <vt:lpstr>Example 60 GHz indoor link budget</vt:lpstr>
      <vt:lpstr>Example 100 m outdoor 60 GHz link (backhaul, base-to-mobile)</vt:lpstr>
      <vt:lpstr>What the link budgets tell us</vt:lpstr>
      <vt:lpstr>Step 1: Channel Characterization</vt:lpstr>
      <vt:lpstr>Basics of channel modeling</vt:lpstr>
      <vt:lpstr>reflection</vt:lpstr>
      <vt:lpstr>Reflection</vt:lpstr>
      <vt:lpstr>Reflection</vt:lpstr>
      <vt:lpstr>Reflection coeffs</vt:lpstr>
      <vt:lpstr>Reflection</vt:lpstr>
      <vt:lpstr>Reflection</vt:lpstr>
      <vt:lpstr>Reflection coeffs have mild freq dependence</vt:lpstr>
      <vt:lpstr>Main freq dependence is from rough scattering</vt:lpstr>
      <vt:lpstr>Roughness: 5 GHz vs 60 GHz</vt:lpstr>
      <vt:lpstr>PowerPoint Presentation</vt:lpstr>
      <vt:lpstr>Blockage</vt:lpstr>
      <vt:lpstr>Propagation through dielectrics</vt:lpstr>
      <vt:lpstr>Propagation through dielectrics</vt:lpstr>
      <vt:lpstr>Propagation through dielectrics</vt:lpstr>
      <vt:lpstr>Can we diffract around obstacles? </vt:lpstr>
      <vt:lpstr>Huygens’ principle </vt:lpstr>
      <vt:lpstr>Huygens’ principle </vt:lpstr>
      <vt:lpstr>Huygens’ principle </vt:lpstr>
      <vt:lpstr>Can mostly write off diffraction</vt:lpstr>
      <vt:lpstr>PowerPoint Presentation</vt:lpstr>
      <vt:lpstr>OVERALL channel model</vt:lpstr>
      <vt:lpstr>Quasi-deterministic modeling</vt:lpstr>
      <vt:lpstr>Basic ray tracing</vt:lpstr>
      <vt:lpstr>Sparse channel model</vt:lpstr>
      <vt:lpstr>Sparse channel impulse response</vt:lpstr>
      <vt:lpstr>Easily extends to multiple antennas</vt:lpstr>
      <vt:lpstr>PowerPoint Presentation</vt:lpstr>
      <vt:lpstr>Take-away on millimeter wave channel  Sparse and geometrically predictable</vt:lpstr>
      <vt:lpstr>Take-way on millimeter wave channel Sparse and geometrically predictable</vt:lpstr>
      <vt:lpstr>Measurements on UCSB campus</vt:lpstr>
      <vt:lpstr>PowerPoint Presentation</vt:lpstr>
      <vt:lpstr>Received power: angular profile</vt:lpstr>
      <vt:lpstr>Consistent with 2 rays</vt:lpstr>
      <vt:lpstr>PowerPoint Presentation</vt:lpstr>
      <vt:lpstr>Another 2-ray channel</vt:lpstr>
      <vt:lpstr>Reflected path for 2nd ray</vt:lpstr>
      <vt:lpstr>We expect only the LoS path here</vt:lpstr>
      <vt:lpstr>1-ray model</vt:lpstr>
      <vt:lpstr>Other measurement campaigns show similar results</vt:lpstr>
      <vt:lpstr>Previous measurement results </vt:lpstr>
      <vt:lpstr>Previous measurement results </vt:lpstr>
      <vt:lpstr>First location</vt:lpstr>
      <vt:lpstr>Second location</vt:lpstr>
      <vt:lpstr>Millimeter wave channel is  sparse and geometrically predictable</vt:lpstr>
      <vt:lpstr>BEAmforming</vt:lpstr>
      <vt:lpstr>Beamforming is critical for utilizing sparse mm-wave channels</vt:lpstr>
      <vt:lpstr>Beamforming basics</vt:lpstr>
      <vt:lpstr>Beamforming</vt:lpstr>
      <vt:lpstr>Beamforming</vt:lpstr>
      <vt:lpstr>Beamforming</vt:lpstr>
      <vt:lpstr>Array pattern  (as a function of spatial frequency)</vt:lpstr>
      <vt:lpstr>Array pattern (as a function of physical angle)</vt:lpstr>
      <vt:lpstr>Array pattern</vt:lpstr>
      <vt:lpstr>Array pattern</vt:lpstr>
      <vt:lpstr>What we do today Digital Beamforming</vt:lpstr>
      <vt:lpstr>In order to scale to large arrays RF beamforming</vt:lpstr>
      <vt:lpstr>Quantized RF beamforming</vt:lpstr>
      <vt:lpstr>We will assume RF beamforming</vt:lpstr>
    </vt:vector>
  </TitlesOfParts>
  <Company>UCSB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Upamanyu Madhow</dc:creator>
  <cp:lastModifiedBy>Alex Afanasyev</cp:lastModifiedBy>
  <cp:revision>125</cp:revision>
  <dcterms:created xsi:type="dcterms:W3CDTF">2017-08-01T23:29:08Z</dcterms:created>
  <dcterms:modified xsi:type="dcterms:W3CDTF">2017-09-03T03:00:57Z</dcterms:modified>
</cp:coreProperties>
</file>